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8" r:id="rId1"/>
  </p:sldMasterIdLst>
  <p:sldIdLst>
    <p:sldId id="256" r:id="rId2"/>
    <p:sldId id="266" r:id="rId3"/>
    <p:sldId id="258" r:id="rId4"/>
    <p:sldId id="265" r:id="rId5"/>
    <p:sldId id="260" r:id="rId6"/>
    <p:sldId id="261" r:id="rId7"/>
    <p:sldId id="272" r:id="rId8"/>
    <p:sldId id="275" r:id="rId9"/>
    <p:sldId id="264" r:id="rId10"/>
    <p:sldId id="262" r:id="rId11"/>
    <p:sldId id="273" r:id="rId12"/>
    <p:sldId id="276" r:id="rId13"/>
    <p:sldId id="263" r:id="rId14"/>
    <p:sldId id="268" r:id="rId15"/>
    <p:sldId id="283" r:id="rId16"/>
    <p:sldId id="270" r:id="rId17"/>
    <p:sldId id="281" r:id="rId18"/>
    <p:sldId id="282" r:id="rId19"/>
    <p:sldId id="271" r:id="rId20"/>
    <p:sldId id="259" r:id="rId21"/>
    <p:sldId id="269" r:id="rId22"/>
    <p:sldId id="279" r:id="rId23"/>
    <p:sldId id="280" r:id="rId24"/>
    <p:sldId id="278" r:id="rId25"/>
    <p:sldId id="284" r:id="rId26"/>
    <p:sldId id="277" r:id="rId27"/>
  </p:sldIdLst>
  <p:sldSz cx="12192000" cy="6858000"/>
  <p:notesSz cx="6858000" cy="9144000"/>
  <p:defaultTextStyle>
    <a:defPPr>
      <a:defRPr lang="en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ECDE7"/>
    <a:srgbClr val="D2AECF"/>
    <a:srgbClr val="5A99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7220085-E9FC-E44F-938B-F0920A221744}" v="5" dt="2025-09-18T04:54:5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915"/>
    <p:restoredTop sz="94681"/>
  </p:normalViewPr>
  <p:slideViewPr>
    <p:cSldViewPr snapToGrid="0">
      <p:cViewPr varScale="1">
        <p:scale>
          <a:sx n="92" d="100"/>
          <a:sy n="92" d="100"/>
        </p:scale>
        <p:origin x="176" y="6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5610A-17B4-4656-93CF-E1D9982860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2629" y="1371600"/>
            <a:ext cx="5935540" cy="2696866"/>
          </a:xfrm>
        </p:spPr>
        <p:txBody>
          <a:bodyPr anchor="t">
            <a:norm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51C80B-DFD6-415B-BA5B-E56E510CD1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2629" y="4584879"/>
            <a:ext cx="5935540" cy="1287887"/>
          </a:xfrm>
        </p:spPr>
        <p:txBody>
          <a:bodyPr anchor="b">
            <a:normAutofit/>
          </a:bodyPr>
          <a:lstStyle>
            <a:lvl1pPr marL="0" indent="0" algn="l">
              <a:lnSpc>
                <a:spcPct val="130000"/>
              </a:lnSpc>
              <a:buNone/>
              <a:defRPr sz="1800" b="1" cap="all" spc="300" baseline="0"/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2065B-06FF-4991-9F8A-4BE25457B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5D83F1-BF6E-4A98-8153-BAC9ABDE7CE3}" type="datetimeFigureOut">
              <a:rPr lang="en-US" dirty="0"/>
              <a:t>9/18/25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0DF2FA-C604-45D8-A633-11D3742EC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EE5DA9-2D04-4850-AB9F-BD3538165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8669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E4BB7-3F30-4C31-9BB2-8EC24FC0A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CF4134-70F5-4EE6-88BE-49D129630C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9EABC7-C044-44DE-B303-55A0581DA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BE5A2-57A1-4629-B29D-D386573AF9F3}" type="datetimeFigureOut">
              <a:rPr lang="en-US" dirty="0"/>
              <a:t>9/18/25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A63E1-5BC5-402E-9916-BAB84BCF0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EF915-AF64-4ECC-8B1A-B7E6A89B7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88975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B09414-2AA1-4D8E-A00A-C092FBC92D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98077" y="1401097"/>
            <a:ext cx="2155722" cy="477586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2C3A78-37C5-46D0-9DF4-CB78AF883C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401097"/>
            <a:ext cx="8232058" cy="477586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D8705E-925D-4F57-8268-107CE3CF4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72485-1B57-41B4-A998-97848CC136C2}" type="datetimeFigureOut">
              <a:rPr lang="en-US" dirty="0"/>
              <a:t>9/18/25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FE207E-070D-4EC8-A44C-21F1815FD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5D01D1-C266-4161-A820-C084B9801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2366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8B246-6A68-46BE-9DBD-614FA8CF4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E47706-8D18-4093-A7C1-F30D7543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C7C8FC-AAEA-4AB6-9DB5-2503F58F0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76E92-E5C8-4FF8-B2BE-A516F6A1724E}" type="datetimeFigureOut">
              <a:rPr lang="en-US" dirty="0"/>
              <a:t>9/18/25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B1616B-3F08-4869-A522-773C38940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030CE6-9124-4B3A-A912-AE16B5C34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2750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78885-57B2-4930-BD7D-CBF916EDF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629" y="1709738"/>
            <a:ext cx="9214884" cy="3159974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E495E4-2F8B-4CC7-88AC-A312067E60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2628" y="5018567"/>
            <a:ext cx="7907079" cy="107388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585CC9-BAD3-4807-90BB-97DA2D6A6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DB232-C681-46A2-B21F-2BD21E9CA134}" type="datetimeFigureOut">
              <a:rPr lang="en-US" dirty="0"/>
              <a:t>9/18/25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108CEF-165F-4D7E-9666-5CD0156B4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0EBC3D-3277-4D34-9F67-71040C21E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7689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477A4-4D01-45B6-9563-0BF13BA72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E17E00-96AC-45F0-82B2-9F601E9B93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0" y="2849526"/>
            <a:ext cx="5105400" cy="32104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BA30CD-95C0-427B-A571-A7D8A53278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849526"/>
            <a:ext cx="5105400" cy="3210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F67CAC-53E4-44AF-BEAC-8FFB96F05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BE26E-66F9-4E5F-9E07-CA7CDB200281}" type="datetimeFigureOut">
              <a:rPr lang="en-US" dirty="0"/>
              <a:t>9/18/25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3D9F3A-E7F0-45E7-AFA8-0D4A669EC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5F008B-58BB-45FF-923F-5909DAB49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40713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7B549-9E51-42E0-992A-73E775957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628" y="1371599"/>
            <a:ext cx="10442760" cy="93975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1A5FDC-7C4B-45FB-8462-E2CE79919F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2628" y="2311353"/>
            <a:ext cx="5084947" cy="695372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D8B686-2E92-45B9-A3D7-9DCAA0C50B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12628" y="3006725"/>
            <a:ext cx="5084947" cy="31829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ADB526-4A44-47B6-8D14-93202E590A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2311353"/>
            <a:ext cx="5183188" cy="695372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4177CA-5C13-4311-BFD3-B98FBD942D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3006725"/>
            <a:ext cx="5183188" cy="31829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EA255A-4CB5-40CA-B756-1AA5E27C2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1A01C-F286-49E7-998E-3D5BB613F99A}" type="datetimeFigureOut">
              <a:rPr lang="en-US" dirty="0"/>
              <a:t>9/18/25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3072C4-10F1-49B8-B0BF-69204EDDC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5ACC97-44C1-4887-909B-E6732D3C1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8446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7D313-943A-47E0-8A7A-DFFBCC297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AC25A7-81C8-4AA1-AD9F-C78A451FD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C2C0A-F771-42D9-AAB0-90C3A2B0FEAD}" type="datetimeFigureOut">
              <a:rPr lang="en-US" dirty="0"/>
              <a:t>9/18/25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F54740-6022-46B2-9C55-B60E96516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9497C9-6B5E-46D6-8FE9-0A5E0CF7F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6211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740D3C-270A-401A-810C-2F86BBBB8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A2A270-409D-4410-9649-B7481576446C}" type="datetimeFigureOut">
              <a:rPr lang="en-US" dirty="0"/>
              <a:t>9/18/25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CBE9F8-1765-4F36-A4DE-1DB136025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90CF9E-A6C6-4873-ADBE-7A2939319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2460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8CDF8-00AD-4441-A6D5-9D7A659E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628" y="1463038"/>
            <a:ext cx="3859397" cy="1471548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C330AF-CB7E-420A-AE8A-E02E903258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3257AD-2422-4CDA-9C55-700F4B5BF2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12628" y="2934586"/>
            <a:ext cx="3859397" cy="293440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1B7454-C1CC-46F2-A6FB-1FE786C48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200AA3-798A-4433-8927-6E115914B6EF}" type="datetimeFigureOut">
              <a:rPr lang="en-US" dirty="0"/>
              <a:t>9/18/25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077DBE-6CC7-421B-AB5E-341E20BD9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6EAB8F-7526-4CDB-B782-FAD8B3E70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577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1647F-5A61-44C9-81DC-331C9AE5D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628" y="1463038"/>
            <a:ext cx="3859397" cy="1471548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627A0F-F1B8-49BE-A0FF-7FE16E3BDCC1}"/>
              </a:ext>
            </a:extLst>
          </p:cNvPr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D1BD6-1519-4431-9FAF-7D4F412997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12628" y="2934586"/>
            <a:ext cx="3859397" cy="293440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A587A0-353B-42C2-BA96-B1ADEDF64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22871-0F85-43DC-99D7-CA8E7437E2EC}" type="datetimeFigureOut">
              <a:rPr lang="en-US" dirty="0"/>
              <a:t>9/18/25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D5A88E-3957-4B76-B1BE-416402921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F7C5FD-E56A-4C66-8F23-087F95A2F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1651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B4E786-7636-4278-8595-D365D28A7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371601"/>
            <a:ext cx="10363200" cy="118757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740849-7059-4C70-992B-5304D2EE9B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4399" y="2559171"/>
            <a:ext cx="10363200" cy="33826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FEBF6-CEA6-4332-87B3-697807571C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12628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E857DF4D-D974-434D-9D64-40B7405DF5F0}" type="datetimeFigureOut">
              <a:rPr lang="en-US" dirty="0"/>
              <a:t>9/18/25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6BAF94-621C-43E1-BA0C-410A689903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67622" y="6356350"/>
            <a:ext cx="40403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D19E5-9E16-48C9-AAE2-0C70679A8D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7995" y="6356350"/>
            <a:ext cx="7230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70C12960-6E85-460F-B6E3-5B82CB31AF3D}" type="slidenum">
              <a:rPr lang="en-US" dirty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209B62C-3402-4623-9A7C-AA048B56F8C3}"/>
              </a:ext>
            </a:extLst>
          </p:cNvPr>
          <p:cNvCxnSpPr>
            <a:cxnSpLocks/>
          </p:cNvCxnSpPr>
          <p:nvPr/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14033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87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93776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51560" indent="-28575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98448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2160">
          <p15:clr>
            <a:srgbClr val="F26B43"/>
          </p15:clr>
        </p15:guide>
        <p15:guide id="4" pos="3840">
          <p15:clr>
            <a:srgbClr val="F26B43"/>
          </p15:clr>
        </p15:guide>
        <p15:guide id="5" pos="576">
          <p15:clr>
            <a:srgbClr val="F26B43"/>
          </p15:clr>
        </p15:guide>
        <p15:guide id="6" orient="horz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ithub.com/DancingPandaSa/Strokedata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view?r=eyJrIjoiYTE5NDgzMTYtMmRhZi00ZjhmLWFkYjktZjIwZTY4NzJkOTFhIiwidCI6ImM3ODIzYzk2LWFmNDgtNGJlNC05YmUxLWFhN2I2MDEyMTk5NyIsImMiOjZ9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file:///Users/saliu/Library/CloudStorage/OneDrive-Microsoft365/1aStrokeProject/index.html" TargetMode="External"/><Relationship Id="rId2" Type="http://schemas.openxmlformats.org/officeDocument/2006/relationships/hyperlink" Target="https://dancingpandasa.github.io/Strokedata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ancingPandaSa/Strokedata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6.png"/><Relationship Id="rId7" Type="http://schemas.openxmlformats.org/officeDocument/2006/relationships/hyperlink" Target="https://app.powerbi.com/view?r=eyJrIjoiYTE5NDgzMTYtMmRhZi00ZjhmLWFkYjktZjIwZTY4NzJkOTFhIiwidCI6ImM3ODIzYzk2LWFmNDgtNGJlNC05YmUxLWFhN2I2MDEyMTk5NyIsImMiOjZ9" TargetMode="External"/><Relationship Id="rId2" Type="http://schemas.openxmlformats.org/officeDocument/2006/relationships/hyperlink" Target="https://dep.mohw.gov.tw/DOS/lp-5069-113-2-20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11" Type="http://schemas.openxmlformats.org/officeDocument/2006/relationships/image" Target="../media/image1.png"/><Relationship Id="rId5" Type="http://schemas.openxmlformats.org/officeDocument/2006/relationships/hyperlink" Target="file:///Users/saliu/Library/CloudStorage/OneDrive-Microsoft365/1aStrokeProject/index.html" TargetMode="External"/><Relationship Id="rId10" Type="http://schemas.openxmlformats.org/officeDocument/2006/relationships/hyperlink" Target="https://dancingpandasa.github.io/Strokedata/" TargetMode="External"/><Relationship Id="rId4" Type="http://schemas.openxmlformats.org/officeDocument/2006/relationships/image" Target="../media/image37.png"/><Relationship Id="rId9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fedesoriano/stroke-prediction-dataset?resource=download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E2CAC3-77A0-2C62-0929-C47E9CEA23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40027" y="1353272"/>
            <a:ext cx="8989541" cy="3623275"/>
          </a:xfrm>
        </p:spPr>
        <p:txBody>
          <a:bodyPr>
            <a:normAutofit fontScale="90000"/>
          </a:bodyPr>
          <a:lstStyle/>
          <a:p>
            <a:r>
              <a:rPr lang="zh-TW" altLang="en-US" sz="4400" dirty="0">
                <a:ea typeface="新細明體"/>
              </a:rPr>
              <a:t>腦</a:t>
            </a:r>
            <a:r>
              <a:rPr lang="zh-TW" altLang="en-US" sz="4400" dirty="0">
                <a:latin typeface="Aptos Display"/>
                <a:ea typeface="新細明體"/>
              </a:rPr>
              <a:t>中風數據分析</a:t>
            </a:r>
            <a:br>
              <a:rPr lang="en-US" altLang="zh-TW" dirty="0">
                <a:latin typeface="+mn-ea"/>
                <a:ea typeface="+mn-ea"/>
              </a:rPr>
            </a:br>
            <a:br>
              <a:rPr lang="en-US" altLang="zh-TW" dirty="0"/>
            </a:br>
            <a:r>
              <a:rPr lang="en-US" sz="4000" b="1" dirty="0"/>
              <a:t>Stroke Analytics </a:t>
            </a:r>
            <a:br>
              <a:rPr lang="en-US" sz="4000" b="1" dirty="0"/>
            </a:br>
            <a:r>
              <a:rPr lang="en-US" sz="4000" b="1" dirty="0"/>
              <a:t>Personal Risk &amp; </a:t>
            </a:r>
            <a:r>
              <a:rPr lang="en-US" b="1" dirty="0"/>
              <a:t>National Trends</a:t>
            </a:r>
            <a:br>
              <a:rPr lang="en-US" b="1" dirty="0"/>
            </a:br>
            <a:br>
              <a:rPr lang="en-US" b="1" dirty="0"/>
            </a:br>
            <a:endParaRPr lang="zh-TW" altLang="en-US" sz="4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8DE9C3-D094-3988-8A42-82CB10774A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40027" y="5338482"/>
            <a:ext cx="3351864" cy="937628"/>
          </a:xfrm>
        </p:spPr>
        <p:txBody>
          <a:bodyPr>
            <a:normAutofit/>
          </a:bodyPr>
          <a:lstStyle/>
          <a:p>
            <a:r>
              <a:rPr lang="en-US" altLang="zh-TW" sz="2400" dirty="0"/>
              <a:t>Stella </a:t>
            </a:r>
            <a:r>
              <a:rPr lang="en-US" altLang="zh-TW" sz="2400" dirty="0" err="1"/>
              <a:t>liu</a:t>
            </a:r>
            <a:endParaRPr lang="zh-TW" altLang="en-US" sz="2400" dirty="0"/>
          </a:p>
        </p:txBody>
      </p:sp>
      <p:pic>
        <p:nvPicPr>
          <p:cNvPr id="8" name="Picture 7" descr="A black background with a logo&#10;&#10;AI-generated content may be incorrect.">
            <a:hlinkClick r:id="rId2"/>
            <a:extLst>
              <a:ext uri="{FF2B5EF4-FFF2-40B4-BE49-F238E27FC236}">
                <a16:creationId xmlns:a16="http://schemas.microsoft.com/office/drawing/2014/main" id="{C3104D1D-95CF-6764-0B1A-0BA575DBC5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6312" y="1259333"/>
            <a:ext cx="1625699" cy="1024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0208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25119C-2898-04E0-7476-09AF9B0BCC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9412" y="281839"/>
            <a:ext cx="5392270" cy="1187570"/>
          </a:xfrm>
        </p:spPr>
        <p:txBody>
          <a:bodyPr>
            <a:normAutofit/>
          </a:bodyPr>
          <a:lstStyle/>
          <a:p>
            <a:r>
              <a:rPr lang="en-US" dirty="0"/>
              <a:t>Power BI </a:t>
            </a:r>
            <a:r>
              <a:rPr lang="zh-TW" altLang="en-US" dirty="0"/>
              <a:t>分析報表</a:t>
            </a:r>
            <a:endParaRPr lang="en-TW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0C9D8E49-C0A5-B7AF-DB5F-8BEE091F63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7013" y="1250577"/>
            <a:ext cx="9539551" cy="5325584"/>
          </a:xfrm>
          <a:prstGeom prst="rect">
            <a:avLst/>
          </a:prstGeom>
        </p:spPr>
      </p:pic>
      <p:pic>
        <p:nvPicPr>
          <p:cNvPr id="6" name="Picture 5" descr="A yellow background with black text and a black sound wave&#10;&#10;AI-generated content may be incorrect.">
            <a:hlinkClick r:id="rId3"/>
            <a:extLst>
              <a:ext uri="{FF2B5EF4-FFF2-40B4-BE49-F238E27FC236}">
                <a16:creationId xmlns:a16="http://schemas.microsoft.com/office/drawing/2014/main" id="{BB687358-585C-93E5-1025-18BE49F877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15601" y="226118"/>
            <a:ext cx="1199386" cy="1199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6655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B5F9EB-7690-06B7-98CF-4000EF3BA5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D7137-F8C5-E24E-BF5B-61017A55B5ED}" type="datetime1">
              <a:rPr lang="en-US" smtClean="0"/>
              <a:t>9/18/25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5B626E-1AA0-37BA-94EE-28AFCDE481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913488-89B9-81AD-11FB-58C9DE33C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11</a:t>
            </a:fld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BA1310C0-E4A8-2003-30F6-09D01871F49D}"/>
              </a:ext>
            </a:extLst>
          </p:cNvPr>
          <p:cNvSpPr txBox="1">
            <a:spLocks/>
          </p:cNvSpPr>
          <p:nvPr/>
        </p:nvSpPr>
        <p:spPr>
          <a:xfrm>
            <a:off x="2588933" y="12411"/>
            <a:ext cx="9185530" cy="95169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Mart </a:t>
            </a:r>
            <a:r>
              <a:rPr lang="zh-TW" altLang="en-US" dirty="0"/>
              <a:t>聚合</a:t>
            </a:r>
            <a:r>
              <a:rPr lang="en-US" altLang="zh-CN" dirty="0"/>
              <a:t>-</a:t>
            </a:r>
            <a:r>
              <a:rPr lang="zh-CN" altLang="en-US" dirty="0"/>
              <a:t> </a:t>
            </a:r>
            <a:r>
              <a:rPr lang="zh-TW" altLang="en-US" sz="2700" dirty="0">
                <a:solidFill>
                  <a:srgbClr val="002060"/>
                </a:solidFill>
              </a:rPr>
              <a:t>維度表 </a:t>
            </a:r>
            <a:r>
              <a:rPr lang="en-US" altLang="zh-TW" sz="2700" dirty="0">
                <a:solidFill>
                  <a:srgbClr val="002060"/>
                </a:solidFill>
              </a:rPr>
              <a:t>(</a:t>
            </a:r>
            <a:r>
              <a:rPr lang="en-US" sz="2700" dirty="0">
                <a:solidFill>
                  <a:srgbClr val="002060"/>
                </a:solidFill>
              </a:rPr>
              <a:t>Dimensional Modeling)</a:t>
            </a:r>
          </a:p>
          <a:p>
            <a:endParaRPr lang="en-TW" dirty="0"/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E74FAFD4-4051-2575-A60D-4E04D3F82C32}"/>
              </a:ext>
            </a:extLst>
          </p:cNvPr>
          <p:cNvSpPr txBox="1">
            <a:spLocks/>
          </p:cNvSpPr>
          <p:nvPr/>
        </p:nvSpPr>
        <p:spPr>
          <a:xfrm>
            <a:off x="912628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TW"/>
            </a:defPPr>
            <a:lvl1pPr marL="0" algn="l" defTabSz="914400" rtl="0" eaLnBrk="1" latinLnBrk="0" hangingPunct="1">
              <a:defRPr sz="900" b="1" kern="1200" cap="all" spc="3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43B3B6-CA41-8F41-9C23-3698B6AD6FCA}" type="datetime1">
              <a:rPr lang="en-US" smtClean="0"/>
              <a:pPr/>
              <a:t>9/18/25</a:t>
            </a:fld>
            <a:endParaRPr lang="en-US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FE7020EB-1E56-2A2E-0CC9-C644301CC648}"/>
              </a:ext>
            </a:extLst>
          </p:cNvPr>
          <p:cNvSpPr txBox="1">
            <a:spLocks/>
          </p:cNvSpPr>
          <p:nvPr/>
        </p:nvSpPr>
        <p:spPr>
          <a:xfrm>
            <a:off x="6767622" y="6356350"/>
            <a:ext cx="40403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TW"/>
            </a:defPPr>
            <a:lvl1pPr marL="0" algn="r" defTabSz="914400" rtl="0" eaLnBrk="1" latinLnBrk="0" hangingPunct="1">
              <a:defRPr sz="900" b="1" kern="1200" cap="all" spc="3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D99F7FA-09C1-74E6-4593-589661EA0CE3}"/>
              </a:ext>
            </a:extLst>
          </p:cNvPr>
          <p:cNvSpPr txBox="1">
            <a:spLocks/>
          </p:cNvSpPr>
          <p:nvPr/>
        </p:nvSpPr>
        <p:spPr>
          <a:xfrm>
            <a:off x="10807995" y="6356350"/>
            <a:ext cx="7230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TW"/>
            </a:defPPr>
            <a:lvl1pPr marL="0" algn="r" defTabSz="914400" rtl="0" eaLnBrk="1" latinLnBrk="0" hangingPunct="1">
              <a:defRPr sz="900" b="1" kern="1200" cap="all" spc="3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0C12960-6E85-460F-B6E3-5B82CB31AF3D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DF1E9CF-E6F8-E6F7-07F5-C98398E815F9}"/>
              </a:ext>
            </a:extLst>
          </p:cNvPr>
          <p:cNvSpPr txBox="1"/>
          <p:nvPr/>
        </p:nvSpPr>
        <p:spPr>
          <a:xfrm>
            <a:off x="1529387" y="1237386"/>
            <a:ext cx="24938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Dim_patient</a:t>
            </a:r>
            <a:r>
              <a:rPr lang="zh-CN" altLang="en-US" sz="14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</a:t>
            </a:r>
            <a:r>
              <a:rPr lang="en-US" altLang="zh-CN" sz="14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-</a:t>
            </a:r>
            <a:r>
              <a:rPr lang="zh-CN" altLang="en-US" sz="14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</a:t>
            </a:r>
            <a:r>
              <a:rPr lang="zh-TW" altLang="en-US" sz="1400" dirty="0"/>
              <a:t>人口維度</a:t>
            </a:r>
            <a:endParaRPr lang="en-US" altLang="zh-TW" sz="1400" dirty="0"/>
          </a:p>
          <a:p>
            <a:r>
              <a:rPr lang="zh-TW" altLang="en-US" sz="1400" dirty="0"/>
              <a:t>（性別、年齡組）</a:t>
            </a:r>
            <a:endParaRPr lang="en-US" altLang="zh-TW" sz="14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F7CCC82-46BB-55DE-7D3B-8C51FA2729E7}"/>
              </a:ext>
            </a:extLst>
          </p:cNvPr>
          <p:cNvSpPr txBox="1"/>
          <p:nvPr/>
        </p:nvSpPr>
        <p:spPr>
          <a:xfrm>
            <a:off x="5567431" y="690336"/>
            <a:ext cx="33085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Dim_health</a:t>
            </a:r>
            <a:r>
              <a:rPr lang="zh-CN" altLang="en-US" sz="14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</a:t>
            </a:r>
            <a:r>
              <a:rPr lang="en-US" altLang="zh-CN" sz="14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-</a:t>
            </a:r>
            <a:r>
              <a:rPr lang="zh-TW" altLang="en-US" sz="1400" dirty="0"/>
              <a:t>健康維度</a:t>
            </a:r>
            <a:endParaRPr lang="en-US" altLang="zh-TW" sz="1400" dirty="0"/>
          </a:p>
          <a:p>
            <a:r>
              <a:rPr lang="zh-TW" altLang="en-US" sz="1400" dirty="0"/>
              <a:t>（高血壓、心臟病、</a:t>
            </a:r>
            <a:r>
              <a:rPr lang="en-US" sz="1400" dirty="0"/>
              <a:t>BMI </a:t>
            </a:r>
            <a:endParaRPr lang="en-TW" sz="1400" b="1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557CD4D-D34C-B5A8-DBA6-233DD1744A25}"/>
              </a:ext>
            </a:extLst>
          </p:cNvPr>
          <p:cNvSpPr txBox="1"/>
          <p:nvPr/>
        </p:nvSpPr>
        <p:spPr>
          <a:xfrm>
            <a:off x="5567431" y="3535769"/>
            <a:ext cx="34373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Dim_lifestyle</a:t>
            </a:r>
            <a:r>
              <a:rPr lang="zh-CN" altLang="en-US" sz="14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</a:t>
            </a:r>
            <a:r>
              <a:rPr lang="en-US" altLang="zh-CN" sz="14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-</a:t>
            </a:r>
            <a:r>
              <a:rPr lang="zh-TW" altLang="en-US" sz="1400" dirty="0"/>
              <a:t>生活方式維度</a:t>
            </a:r>
            <a:endParaRPr lang="en-US" altLang="zh-TW" sz="1400" dirty="0"/>
          </a:p>
          <a:p>
            <a:r>
              <a:rPr lang="zh-TW" altLang="en-US" sz="1400" dirty="0"/>
              <a:t>（婚姻、職業、居住地、吸菸狀態）</a:t>
            </a:r>
            <a:endParaRPr lang="en-TW" sz="1100" dirty="0"/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A9204200-847B-5B00-C126-CC06AD3D1A8F}"/>
              </a:ext>
            </a:extLst>
          </p:cNvPr>
          <p:cNvSpPr/>
          <p:nvPr/>
        </p:nvSpPr>
        <p:spPr>
          <a:xfrm>
            <a:off x="1529387" y="1770835"/>
            <a:ext cx="3243286" cy="4576308"/>
          </a:xfrm>
          <a:prstGeom prst="roundRect">
            <a:avLst>
              <a:gd name="adj" fmla="val 5889"/>
            </a:avLst>
          </a:prstGeom>
          <a:noFill/>
          <a:ln w="12700" cap="flat" cmpd="sng" algn="ctr">
            <a:solidFill>
              <a:srgbClr val="D2AEC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F12FD572-1478-975D-3516-C64CE8D34BAF}"/>
              </a:ext>
            </a:extLst>
          </p:cNvPr>
          <p:cNvSpPr/>
          <p:nvPr/>
        </p:nvSpPr>
        <p:spPr>
          <a:xfrm>
            <a:off x="5567431" y="1225017"/>
            <a:ext cx="5240564" cy="2286047"/>
          </a:xfrm>
          <a:prstGeom prst="roundRect">
            <a:avLst>
              <a:gd name="adj" fmla="val 5889"/>
            </a:avLst>
          </a:prstGeom>
          <a:noFill/>
          <a:ln w="12700" cap="flat" cmpd="sng" algn="ctr">
            <a:solidFill>
              <a:srgbClr val="D2AEC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85F654FB-3FD3-1721-5167-714896F62610}"/>
              </a:ext>
            </a:extLst>
          </p:cNvPr>
          <p:cNvSpPr/>
          <p:nvPr/>
        </p:nvSpPr>
        <p:spPr>
          <a:xfrm>
            <a:off x="5567432" y="4083694"/>
            <a:ext cx="5240563" cy="2613076"/>
          </a:xfrm>
          <a:prstGeom prst="roundRect">
            <a:avLst>
              <a:gd name="adj" fmla="val 5889"/>
            </a:avLst>
          </a:prstGeom>
          <a:noFill/>
          <a:ln w="12700" cap="flat" cmpd="sng" algn="ctr">
            <a:solidFill>
              <a:srgbClr val="D2AEC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pic>
        <p:nvPicPr>
          <p:cNvPr id="51" name="Picture 50" descr="A table with numbers and letters&#10;&#10;AI-generated content may be incorrect.">
            <a:extLst>
              <a:ext uri="{FF2B5EF4-FFF2-40B4-BE49-F238E27FC236}">
                <a16:creationId xmlns:a16="http://schemas.microsoft.com/office/drawing/2014/main" id="{D64170B0-DE16-C5A6-D705-8FAB7B612DE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7080"/>
          <a:stretch>
            <a:fillRect/>
          </a:stretch>
        </p:blipFill>
        <p:spPr>
          <a:xfrm>
            <a:off x="1661587" y="1791294"/>
            <a:ext cx="2879117" cy="4467004"/>
          </a:xfrm>
          <a:prstGeom prst="rect">
            <a:avLst/>
          </a:prstGeom>
        </p:spPr>
      </p:pic>
      <p:pic>
        <p:nvPicPr>
          <p:cNvPr id="52" name="Content Placeholder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AB53E76-F961-6538-519D-C9B1FC8CB6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 r="10412" b="4630"/>
          <a:stretch>
            <a:fillRect/>
          </a:stretch>
        </p:blipFill>
        <p:spPr>
          <a:xfrm>
            <a:off x="5812940" y="1238261"/>
            <a:ext cx="4849673" cy="2217918"/>
          </a:xfrm>
        </p:spPr>
      </p:pic>
      <p:pic>
        <p:nvPicPr>
          <p:cNvPr id="53" name="Picture 5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18BD0D3-5BD1-33D9-50B2-AE7122BBBFE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4259"/>
          <a:stretch>
            <a:fillRect/>
          </a:stretch>
        </p:blipFill>
        <p:spPr>
          <a:xfrm>
            <a:off x="5812941" y="4138432"/>
            <a:ext cx="4632138" cy="2454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4315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8212AC-A7C9-3449-82D0-96C48D6886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8423" y="416521"/>
            <a:ext cx="6656295" cy="1035761"/>
          </a:xfrm>
        </p:spPr>
        <p:txBody>
          <a:bodyPr>
            <a:normAutofit/>
          </a:bodyPr>
          <a:lstStyle/>
          <a:p>
            <a:r>
              <a:rPr lang="en-US" dirty="0"/>
              <a:t>Data Modeling</a:t>
            </a:r>
            <a:r>
              <a:rPr lang="zh-CN" altLang="en-US" dirty="0"/>
              <a:t> </a:t>
            </a:r>
            <a:r>
              <a:rPr lang="en-US" altLang="zh-CN" dirty="0"/>
              <a:t>-</a:t>
            </a:r>
            <a:r>
              <a:rPr lang="zh-CN" altLang="en-US" dirty="0"/>
              <a:t> </a:t>
            </a:r>
            <a:r>
              <a:rPr lang="zh-TW" altLang="en-US" dirty="0"/>
              <a:t>特徵表</a:t>
            </a:r>
            <a:endParaRPr lang="en-TW" dirty="0"/>
          </a:p>
        </p:txBody>
      </p:sp>
      <p:pic>
        <p:nvPicPr>
          <p:cNvPr id="8" name="Content Placeholder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956655C-1A04-CD2E-33F1-F0B6CE52CC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8445" y="1772957"/>
            <a:ext cx="11115109" cy="3776847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85F5E4-0FC5-FB0C-40D8-7D079AF5C6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4A46C-A7E3-0E44-9091-8FEEF286C746}" type="datetime1">
              <a:rPr lang="en-US" smtClean="0"/>
              <a:t>9/18/25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C74417-6809-6A33-3E73-143A8B9C63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89C576-7F3D-74CC-09EA-41FA860BC8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12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EA4C9CC-FB27-110A-E347-3D63521A5853}"/>
              </a:ext>
            </a:extLst>
          </p:cNvPr>
          <p:cNvSpPr txBox="1"/>
          <p:nvPr/>
        </p:nvSpPr>
        <p:spPr>
          <a:xfrm>
            <a:off x="4186700" y="5987018"/>
            <a:ext cx="2475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AI/ML </a:t>
            </a:r>
            <a:r>
              <a:rPr lang="zh-TW" altLang="en-US" dirty="0"/>
              <a:t>模型的輸入資料</a:t>
            </a:r>
            <a:endParaRPr lang="en-TW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D93D6D6-A79B-E640-22FD-59DF4E24490B}"/>
              </a:ext>
            </a:extLst>
          </p:cNvPr>
          <p:cNvSpPr txBox="1"/>
          <p:nvPr/>
        </p:nvSpPr>
        <p:spPr>
          <a:xfrm>
            <a:off x="684028" y="1335743"/>
            <a:ext cx="2425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rgbClr val="002060"/>
                </a:solidFill>
              </a:rPr>
              <a:t>mart_stroke_features</a:t>
            </a:r>
            <a:endParaRPr lang="en-TW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79668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>
            <a:extLst>
              <a:ext uri="{FF2B5EF4-FFF2-40B4-BE49-F238E27FC236}">
                <a16:creationId xmlns:a16="http://schemas.microsoft.com/office/drawing/2014/main" id="{94120DF5-1E84-5BD0-6A22-9FA8AAA629CE}"/>
              </a:ext>
            </a:extLst>
          </p:cNvPr>
          <p:cNvSpPr txBox="1">
            <a:spLocks/>
          </p:cNvSpPr>
          <p:nvPr/>
        </p:nvSpPr>
        <p:spPr>
          <a:xfrm>
            <a:off x="2644282" y="412026"/>
            <a:ext cx="6301414" cy="88796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Data Modeling</a:t>
            </a:r>
            <a:r>
              <a:rPr lang="zh-CN" altLang="en-US" dirty="0"/>
              <a:t> </a:t>
            </a:r>
            <a:r>
              <a:rPr lang="zh-TW" altLang="en-US" dirty="0"/>
              <a:t>星型模型</a:t>
            </a:r>
          </a:p>
        </p:txBody>
      </p:sp>
      <p:pic>
        <p:nvPicPr>
          <p:cNvPr id="6" name="內容版面配置區 5" descr="一張含有 文字, 螢幕擷取畫面, 圖表, 數字 的圖片&#10;&#10;AI 產生的內容可能不正確。">
            <a:extLst>
              <a:ext uri="{FF2B5EF4-FFF2-40B4-BE49-F238E27FC236}">
                <a16:creationId xmlns:a16="http://schemas.microsoft.com/office/drawing/2014/main" id="{13A21D78-D214-EC68-0682-BA4FD463AD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973" y="1899880"/>
            <a:ext cx="5084618" cy="3058239"/>
          </a:xfrm>
          <a:prstGeom prst="rect">
            <a:avLst/>
          </a:prstGeom>
        </p:spPr>
      </p:pic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A30BE6C1-F861-51C2-2837-11729E330F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1267380"/>
              </p:ext>
            </p:extLst>
          </p:nvPr>
        </p:nvGraphicFramePr>
        <p:xfrm>
          <a:off x="5514109" y="2128674"/>
          <a:ext cx="6575918" cy="2829445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858412">
                  <a:extLst>
                    <a:ext uri="{9D8B030D-6E8A-4147-A177-3AD203B41FA5}">
                      <a16:colId xmlns:a16="http://schemas.microsoft.com/office/drawing/2014/main" val="2082043293"/>
                    </a:ext>
                  </a:extLst>
                </a:gridCol>
                <a:gridCol w="2525533">
                  <a:extLst>
                    <a:ext uri="{9D8B030D-6E8A-4147-A177-3AD203B41FA5}">
                      <a16:colId xmlns:a16="http://schemas.microsoft.com/office/drawing/2014/main" val="1265339863"/>
                    </a:ext>
                  </a:extLst>
                </a:gridCol>
                <a:gridCol w="2191973">
                  <a:extLst>
                    <a:ext uri="{9D8B030D-6E8A-4147-A177-3AD203B41FA5}">
                      <a16:colId xmlns:a16="http://schemas.microsoft.com/office/drawing/2014/main" val="3600422510"/>
                    </a:ext>
                  </a:extLst>
                </a:gridCol>
              </a:tblGrid>
              <a:tr h="419177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  <a:r>
                        <a:rPr lang="en-TW" dirty="0"/>
                        <a:t>i</a:t>
                      </a:r>
                      <a:r>
                        <a:rPr lang="en-US" altLang="zh-CN" dirty="0" err="1"/>
                        <a:t>m_patient</a:t>
                      </a:r>
                      <a:endParaRPr lang="en-TW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Dim_health</a:t>
                      </a:r>
                      <a:endParaRPr lang="en-TW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Dim_life_style</a:t>
                      </a:r>
                      <a:endParaRPr lang="en-TW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8151339"/>
                  </a:ext>
                </a:extLst>
              </a:tr>
              <a:tr h="419177"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Patient_key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(PK)</a:t>
                      </a:r>
                      <a:endParaRPr lang="en-TW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Health_key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(PK)</a:t>
                      </a:r>
                      <a:endParaRPr lang="en-TW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Lifestyle_key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(PK)</a:t>
                      </a:r>
                      <a:endParaRPr lang="en-TW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0744506"/>
                  </a:ext>
                </a:extLst>
              </a:tr>
              <a:tr h="419177">
                <a:tc>
                  <a:txBody>
                    <a:bodyPr/>
                    <a:lstStyle/>
                    <a:p>
                      <a:r>
                        <a:rPr lang="en-US" altLang="zh-CN" dirty="0"/>
                        <a:t>gender</a:t>
                      </a:r>
                      <a:endParaRPr lang="en-TW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Hypertension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Ever_married</a:t>
                      </a:r>
                      <a:endParaRPr lang="en-TW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9746932"/>
                  </a:ext>
                </a:extLst>
              </a:tr>
              <a:tr h="419177">
                <a:tc>
                  <a:txBody>
                    <a:bodyPr/>
                    <a:lstStyle/>
                    <a:p>
                      <a:r>
                        <a:rPr lang="en-US" altLang="zh-CN" dirty="0"/>
                        <a:t>age</a:t>
                      </a:r>
                      <a:endParaRPr lang="en-TW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Heart_disease</a:t>
                      </a:r>
                      <a:endParaRPr lang="en-TW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Work_type</a:t>
                      </a:r>
                      <a:endParaRPr lang="en-TW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6860123"/>
                  </a:ext>
                </a:extLst>
              </a:tr>
              <a:tr h="419177"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Age_group</a:t>
                      </a:r>
                      <a:endParaRPr lang="en-TW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Bmi_category</a:t>
                      </a:r>
                      <a:endParaRPr lang="en-TW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Residence_type</a:t>
                      </a:r>
                      <a:endParaRPr lang="en-TW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9684232"/>
                  </a:ext>
                </a:extLst>
              </a:tr>
              <a:tr h="733560">
                <a:tc>
                  <a:txBody>
                    <a:bodyPr/>
                    <a:lstStyle/>
                    <a:p>
                      <a:endParaRPr lang="en-TW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Glucose_level_category</a:t>
                      </a:r>
                      <a:endParaRPr lang="en-TW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Smoking_status</a:t>
                      </a:r>
                      <a:endParaRPr lang="en-TW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3302996"/>
                  </a:ext>
                </a:extLst>
              </a:tr>
            </a:tbl>
          </a:graphicData>
        </a:graphic>
      </p:graphicFrame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6E960D3-133D-4380-057A-C7348382226E}"/>
              </a:ext>
            </a:extLst>
          </p:cNvPr>
          <p:cNvCxnSpPr/>
          <p:nvPr/>
        </p:nvCxnSpPr>
        <p:spPr>
          <a:xfrm>
            <a:off x="7260115" y="2732183"/>
            <a:ext cx="198304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3D8767A-2041-8C2C-CFEA-F1A59D14E3E5}"/>
              </a:ext>
            </a:extLst>
          </p:cNvPr>
          <p:cNvCxnSpPr>
            <a:cxnSpLocks/>
          </p:cNvCxnSpPr>
          <p:nvPr/>
        </p:nvCxnSpPr>
        <p:spPr>
          <a:xfrm>
            <a:off x="9219282" y="2741364"/>
            <a:ext cx="73996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31527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083FC6-C817-209E-7D5F-DA04578F76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1" y="1371601"/>
            <a:ext cx="5607424" cy="1721223"/>
          </a:xfrm>
        </p:spPr>
        <p:txBody>
          <a:bodyPr>
            <a:normAutofit fontScale="90000"/>
          </a:bodyPr>
          <a:lstStyle/>
          <a:p>
            <a:r>
              <a:rPr lang="zh-TW" altLang="en-US" dirty="0"/>
              <a:t>機器學習模組</a:t>
            </a:r>
            <a:br>
              <a:rPr lang="en-US" altLang="zh-TW" dirty="0"/>
            </a:br>
            <a:r>
              <a:rPr lang="en-US" altLang="zh-CN" dirty="0"/>
              <a:t>-</a:t>
            </a:r>
            <a:r>
              <a:rPr lang="zh-TW" altLang="en-US" dirty="0"/>
              <a:t>單獨模型訓練與預測部分</a:t>
            </a:r>
            <a:br>
              <a:rPr lang="en-US" altLang="zh-CN" dirty="0"/>
            </a:br>
            <a:endParaRPr lang="en-TW" dirty="0"/>
          </a:p>
        </p:txBody>
      </p:sp>
      <p:pic>
        <p:nvPicPr>
          <p:cNvPr id="8" name="Content Placeholder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72C36A6-FE79-23A7-5100-05E66667B6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5835" t="6444" r="4165" b="9994"/>
          <a:stretch>
            <a:fillRect/>
          </a:stretch>
        </p:blipFill>
        <p:spPr>
          <a:xfrm>
            <a:off x="6391106" y="322729"/>
            <a:ext cx="5607424" cy="5765988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3276E4-1728-A2EB-22CE-2FEBBA3763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F919B-34C1-E048-B91A-76B87AD65C1F}" type="datetime1">
              <a:rPr lang="en-US" smtClean="0"/>
              <a:t>9/18/25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A7C61F-DFC9-4AEA-5874-391B5271C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CAE555-FC9E-9EE2-5B4E-FA05E88151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4944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44A6EE-1032-1ABA-66C6-7A48639597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7241" y="449104"/>
            <a:ext cx="7199407" cy="911246"/>
          </a:xfrm>
        </p:spPr>
        <p:txBody>
          <a:bodyPr>
            <a:normAutofit fontScale="90000"/>
          </a:bodyPr>
          <a:lstStyle/>
          <a:p>
            <a:r>
              <a:rPr lang="en-TW" dirty="0"/>
              <a:t>結果</a:t>
            </a:r>
            <a:r>
              <a:rPr lang="zh-CN" altLang="en-US" dirty="0"/>
              <a:t> </a:t>
            </a:r>
            <a:r>
              <a:rPr lang="en-US" altLang="zh-CN" dirty="0"/>
              <a:t>-</a:t>
            </a:r>
            <a:r>
              <a:rPr lang="zh-CN" altLang="en-US" dirty="0"/>
              <a:t> </a:t>
            </a:r>
            <a:r>
              <a:rPr lang="zh-TW" altLang="en-US" sz="2000" b="1" dirty="0"/>
              <a:t>特徵重要性 </a:t>
            </a:r>
            <a:r>
              <a:rPr lang="zh-CN" altLang="en-US" sz="2000" b="1" dirty="0"/>
              <a:t> </a:t>
            </a:r>
            <a:r>
              <a:rPr lang="en-US" altLang="zh-TW" sz="2000" b="1" dirty="0"/>
              <a:t>(</a:t>
            </a:r>
            <a:r>
              <a:rPr lang="en-US" sz="2000" b="1" dirty="0"/>
              <a:t>Feature Importance via SHAP)</a:t>
            </a:r>
            <a:br>
              <a:rPr lang="en-US" sz="1800" b="1" dirty="0"/>
            </a:br>
            <a:endParaRPr lang="en-TW" sz="1800" dirty="0"/>
          </a:p>
        </p:txBody>
      </p:sp>
      <p:pic>
        <p:nvPicPr>
          <p:cNvPr id="8" name="Content Placeholder 7" descr="A graph with text on it&#10;&#10;AI-generated content may be incorrect.">
            <a:extLst>
              <a:ext uri="{FF2B5EF4-FFF2-40B4-BE49-F238E27FC236}">
                <a16:creationId xmlns:a16="http://schemas.microsoft.com/office/drawing/2014/main" id="{D85FC77C-F016-F672-955C-3A25B87B67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82988" y="1360350"/>
            <a:ext cx="5984634" cy="3590781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BCF61C-2BCA-E027-77F5-3C3F1D01A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61527-2B70-4445-98AC-8AA27966BC80}" type="datetime1">
              <a:rPr lang="en-US" smtClean="0"/>
              <a:t>9/18/25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87C818-A448-0BC7-62A3-0FDB967629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36868C-3F4F-5FF6-4528-FA8F15FCC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15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9A6B21-F250-6ACF-AB6F-6AF6166399BD}"/>
              </a:ext>
            </a:extLst>
          </p:cNvPr>
          <p:cNvSpPr txBox="1"/>
          <p:nvPr/>
        </p:nvSpPr>
        <p:spPr>
          <a:xfrm>
            <a:off x="7722278" y="1569438"/>
            <a:ext cx="2131060" cy="27276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TW" dirty="0"/>
          </a:p>
          <a:p>
            <a:r>
              <a:rPr lang="zh-TW" altLang="en-US" dirty="0"/>
              <a:t>影響因子：</a:t>
            </a:r>
            <a:endParaRPr lang="en-US" altLang="zh-TW" dirty="0"/>
          </a:p>
          <a:p>
            <a:endParaRPr lang="zh-TW" altLang="en-US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600" b="1" dirty="0"/>
              <a:t>年齡 </a:t>
            </a:r>
            <a:r>
              <a:rPr lang="en-US" altLang="zh-TW" sz="1600" b="1" dirty="0"/>
              <a:t>(55.7%)</a:t>
            </a:r>
            <a:r>
              <a:rPr lang="zh-TW" altLang="en-US" sz="1600" dirty="0"/>
              <a:t> </a:t>
            </a:r>
            <a:endParaRPr lang="en-US" altLang="zh-TW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600" b="1" dirty="0"/>
              <a:t>抽菸狀態 </a:t>
            </a:r>
            <a:r>
              <a:rPr lang="en-US" altLang="zh-TW" sz="1600" b="1" dirty="0"/>
              <a:t>(7.2%)</a:t>
            </a:r>
            <a:r>
              <a:rPr lang="zh-TW" altLang="en-US" sz="1600" dirty="0"/>
              <a:t> </a:t>
            </a:r>
            <a:endParaRPr lang="en-US" altLang="zh-TW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600" b="1" dirty="0"/>
              <a:t>工作型態 </a:t>
            </a:r>
            <a:r>
              <a:rPr lang="en-US" altLang="zh-TW" sz="1600" b="1" dirty="0"/>
              <a:t>(5–6%)</a:t>
            </a:r>
            <a:r>
              <a:rPr lang="zh-TW" altLang="en-US" sz="1600" dirty="0"/>
              <a:t> </a:t>
            </a:r>
            <a:endParaRPr lang="en-US" altLang="zh-TW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600" b="1" dirty="0"/>
              <a:t>血糖 </a:t>
            </a:r>
            <a:r>
              <a:rPr lang="en-US" altLang="zh-TW" sz="1600" b="1" dirty="0"/>
              <a:t>(5.3%)</a:t>
            </a:r>
            <a:r>
              <a:rPr lang="zh-TW" altLang="en-US" sz="1600" dirty="0"/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600" b="1" dirty="0"/>
              <a:t>性別 </a:t>
            </a:r>
            <a:r>
              <a:rPr lang="en-US" altLang="zh-TW" sz="1600" b="1" dirty="0"/>
              <a:t>(3–4%)</a:t>
            </a:r>
            <a:endParaRPr lang="zh-TW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306C32-F65C-454F-11F7-A28A3CC133EC}"/>
              </a:ext>
            </a:extLst>
          </p:cNvPr>
          <p:cNvSpPr txBox="1"/>
          <p:nvPr/>
        </p:nvSpPr>
        <p:spPr>
          <a:xfrm>
            <a:off x="2284228" y="5535558"/>
            <a:ext cx="71994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總結：</a:t>
            </a:r>
            <a:r>
              <a:rPr lang="zh-TW" altLang="en-US" b="1" dirty="0"/>
              <a:t>「年齡、生活型態 </a:t>
            </a:r>
            <a:r>
              <a:rPr lang="en-US" altLang="zh-TW" b="1" dirty="0"/>
              <a:t>(</a:t>
            </a:r>
            <a:r>
              <a:rPr lang="zh-TW" altLang="en-US" b="1" dirty="0"/>
              <a:t>抽菸</a:t>
            </a:r>
            <a:r>
              <a:rPr lang="en-US" altLang="zh-TW" b="1" dirty="0"/>
              <a:t>/</a:t>
            </a:r>
            <a:r>
              <a:rPr lang="zh-TW" altLang="en-US" b="1" dirty="0"/>
              <a:t>工作</a:t>
            </a:r>
            <a:r>
              <a:rPr lang="en-US" altLang="zh-TW" b="1" dirty="0"/>
              <a:t>)</a:t>
            </a:r>
            <a:r>
              <a:rPr lang="zh-TW" altLang="en-US" b="1" dirty="0"/>
              <a:t>、血糖」是最主要的風險因子</a:t>
            </a:r>
            <a:r>
              <a:rPr lang="zh-TW" altLang="en-US" dirty="0"/>
              <a:t>。</a:t>
            </a:r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3737896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3BF305-25D3-D6B9-8964-E69098C3B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5614" y="457751"/>
            <a:ext cx="5293660" cy="1021219"/>
          </a:xfrm>
        </p:spPr>
        <p:txBody>
          <a:bodyPr>
            <a:normAutofit/>
          </a:bodyPr>
          <a:lstStyle/>
          <a:p>
            <a:r>
              <a:rPr lang="zh-TW" altLang="en-US" dirty="0"/>
              <a:t>機器學習預測平台 </a:t>
            </a:r>
            <a:endParaRPr lang="en-TW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9CA630-C2C7-8EC2-CC10-48C2868645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451" y="1822421"/>
            <a:ext cx="6158753" cy="1501840"/>
          </a:xfrm>
        </p:spPr>
        <p:txBody>
          <a:bodyPr/>
          <a:lstStyle/>
          <a:p>
            <a:r>
              <a:rPr lang="en-US" dirty="0"/>
              <a:t>Demo (GitHub Pages) </a:t>
            </a:r>
          </a:p>
          <a:p>
            <a:r>
              <a:rPr lang="en-US" dirty="0">
                <a:hlinkClick r:id="rId2"/>
              </a:rPr>
              <a:t>https://dancingpandasa.github.io/Strokedata/</a:t>
            </a:r>
            <a:endParaRPr lang="en-US" dirty="0"/>
          </a:p>
          <a:p>
            <a:endParaRPr lang="en-TW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6BD12B-7876-237B-F731-7967E027FC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BBA8C2-BDC2-6B4A-AB21-E213BF452BAA}" type="datetime1">
              <a:rPr lang="en-US" smtClean="0"/>
              <a:t>9/18/25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A78AC9-D605-3181-DFC8-5B5BB51C28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893D8B-91BA-67B6-3239-D53405012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16</a:t>
            </a:fld>
            <a:endParaRPr lang="en-US"/>
          </a:p>
        </p:txBody>
      </p:sp>
      <p:pic>
        <p:nvPicPr>
          <p:cNvPr id="8" name="Picture 7" descr="A head with lightning bolts and a pink cloud&#10;&#10;AI-generated content may be incorrect.">
            <a:hlinkClick r:id="rId3"/>
            <a:extLst>
              <a:ext uri="{FF2B5EF4-FFF2-40B4-BE49-F238E27FC236}">
                <a16:creationId xmlns:a16="http://schemas.microsoft.com/office/drawing/2014/main" id="{F99CA490-4CD8-F12E-66AA-932A28AF7E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3535" y="3429000"/>
            <a:ext cx="1905252" cy="1905252"/>
          </a:xfrm>
          <a:prstGeom prst="rect">
            <a:avLst/>
          </a:prstGeom>
        </p:spPr>
      </p:pic>
      <p:pic>
        <p:nvPicPr>
          <p:cNvPr id="10" name="Picture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E27D800-9775-F9AE-2963-5B096E2D6B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67622" y="114300"/>
            <a:ext cx="5397500" cy="662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010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A group of cartoon people holding up a bar&#10;&#10;AI-generated content may be incorrect.">
            <a:extLst>
              <a:ext uri="{FF2B5EF4-FFF2-40B4-BE49-F238E27FC236}">
                <a16:creationId xmlns:a16="http://schemas.microsoft.com/office/drawing/2014/main" id="{AF854517-81E0-CC5A-BB9D-E93B6203EC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8055" y="949168"/>
            <a:ext cx="9947506" cy="4959663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CA1DD9-9906-2D8E-7738-3E89E61E9D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BC92EC-C773-5044-863F-A9E19C0D3463}" type="datetime1">
              <a:rPr lang="en-US" smtClean="0"/>
              <a:t>9/18/25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442A27-0B0C-0BA1-C925-A3E109DF05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DD58CE-A57E-53E4-880C-152E83412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17</a:t>
            </a:fld>
            <a:endParaRPr lang="en-US"/>
          </a:p>
        </p:txBody>
      </p:sp>
      <p:pic>
        <p:nvPicPr>
          <p:cNvPr id="3" name="Picture 2" descr="A black background with a logo&#10;&#10;AI-generated content may be incorrect.">
            <a:hlinkClick r:id="rId3"/>
            <a:extLst>
              <a:ext uri="{FF2B5EF4-FFF2-40B4-BE49-F238E27FC236}">
                <a16:creationId xmlns:a16="http://schemas.microsoft.com/office/drawing/2014/main" id="{B609CCD6-03EE-D795-CE4F-766AD9A88F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7182" y="5221995"/>
            <a:ext cx="1800172" cy="1134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2816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121E32-9308-5609-6F57-076179CF1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8D3E82-DED3-92C2-4BF5-56F9A48249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DF996F-B9C5-1A6A-F464-D7B18853B1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AE2BC-9EB6-E84D-9BB1-4CDED4E6A8C1}" type="datetime1">
              <a:rPr lang="en-US" smtClean="0"/>
              <a:t>9/18/25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522840-A691-2F90-5A4C-10C42847F0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22ECDC-F4A1-170F-1C80-3FB26795E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8391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08F18-42AD-F40D-39BB-371D3309B7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3417" y="718356"/>
            <a:ext cx="7705165" cy="1106562"/>
          </a:xfrm>
        </p:spPr>
        <p:txBody>
          <a:bodyPr/>
          <a:lstStyle/>
          <a:p>
            <a:r>
              <a:rPr lang="en-US" dirty="0" err="1"/>
              <a:t>dbt</a:t>
            </a:r>
            <a:r>
              <a:rPr lang="en-US" dirty="0"/>
              <a:t> </a:t>
            </a:r>
            <a:r>
              <a:rPr lang="zh-TW" altLang="en-US" dirty="0"/>
              <a:t>分層建模 </a:t>
            </a:r>
            <a:r>
              <a:rPr lang="en-US" altLang="zh-TW" dirty="0"/>
              <a:t>(</a:t>
            </a:r>
            <a:r>
              <a:rPr lang="en-US" dirty="0"/>
              <a:t>Layered Modeling)</a:t>
            </a:r>
            <a:endParaRPr lang="en-TW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BABF4C-C421-EA3A-67E5-B7F754A2B8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93E92-B420-7345-B92C-ED3DDF20E7CE}" type="datetime1">
              <a:rPr lang="en-US" smtClean="0"/>
              <a:t>9/18/25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ABF91C-2E0D-C9B9-0CB9-0E5ED89B72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5B75D8-767B-D554-C36D-206190B720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19</a:t>
            </a:fld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F14DD56-3BDF-21F7-43FD-C9A8D528DDE2}"/>
              </a:ext>
            </a:extLst>
          </p:cNvPr>
          <p:cNvGrpSpPr/>
          <p:nvPr/>
        </p:nvGrpSpPr>
        <p:grpSpPr>
          <a:xfrm>
            <a:off x="441565" y="3074417"/>
            <a:ext cx="2119962" cy="1443250"/>
            <a:chOff x="599160" y="4432315"/>
            <a:chExt cx="2119962" cy="1225063"/>
          </a:xfrm>
        </p:grpSpPr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CE3BEB39-4533-DBB2-C701-FC2FD581DDB3}"/>
                </a:ext>
              </a:extLst>
            </p:cNvPr>
            <p:cNvSpPr/>
            <p:nvPr/>
          </p:nvSpPr>
          <p:spPr>
            <a:xfrm>
              <a:off x="599160" y="4432315"/>
              <a:ext cx="2119962" cy="1225063"/>
            </a:xfrm>
            <a:prstGeom prst="roundRect">
              <a:avLst>
                <a:gd name="adj" fmla="val 13360"/>
              </a:avLst>
            </a:prstGeom>
            <a:solidFill>
              <a:schemeClr val="bg1"/>
            </a:solidFill>
            <a:ln w="38100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TW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665FD33-6828-DAD6-61D9-DE374B7F5C82}"/>
                </a:ext>
              </a:extLst>
            </p:cNvPr>
            <p:cNvSpPr txBox="1"/>
            <p:nvPr/>
          </p:nvSpPr>
          <p:spPr>
            <a:xfrm>
              <a:off x="861967" y="4705395"/>
              <a:ext cx="1585690" cy="5486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/>
                <a:t>staging (stg)</a:t>
              </a:r>
              <a:br>
                <a:rPr lang="en-US" dirty="0"/>
              </a:br>
              <a:r>
                <a:rPr lang="zh-TW" altLang="en-US" dirty="0"/>
                <a:t>清洗 </a:t>
              </a:r>
              <a:r>
                <a:rPr lang="en-US" altLang="zh-TW" dirty="0"/>
                <a:t>+ </a:t>
              </a:r>
              <a:r>
                <a:rPr lang="zh-TW" altLang="en-US" dirty="0"/>
                <a:t>標準化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5EE753C-0D94-8778-1532-2C09CA10787D}"/>
              </a:ext>
            </a:extLst>
          </p:cNvPr>
          <p:cNvGrpSpPr/>
          <p:nvPr/>
        </p:nvGrpSpPr>
        <p:grpSpPr>
          <a:xfrm>
            <a:off x="3803194" y="3073685"/>
            <a:ext cx="3163447" cy="1563353"/>
            <a:chOff x="3498354" y="4432314"/>
            <a:chExt cx="3163447" cy="1327009"/>
          </a:xfrm>
        </p:grpSpPr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A3772630-70E0-E7B0-4E0A-4E953C0DC985}"/>
                </a:ext>
              </a:extLst>
            </p:cNvPr>
            <p:cNvSpPr/>
            <p:nvPr/>
          </p:nvSpPr>
          <p:spPr>
            <a:xfrm>
              <a:off x="3498354" y="4432314"/>
              <a:ext cx="3163447" cy="1327009"/>
            </a:xfrm>
            <a:prstGeom prst="roundRect">
              <a:avLst>
                <a:gd name="adj" fmla="val 13360"/>
              </a:avLst>
            </a:prstGeom>
            <a:noFill/>
            <a:ln w="38100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TW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95E5B13-8B98-FFE4-3C3A-90749A4A1400}"/>
                </a:ext>
              </a:extLst>
            </p:cNvPr>
            <p:cNvSpPr txBox="1"/>
            <p:nvPr/>
          </p:nvSpPr>
          <p:spPr>
            <a:xfrm>
              <a:off x="3995959" y="4635115"/>
              <a:ext cx="2262158" cy="7837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/>
                <a:t>intermediate (int)</a:t>
              </a:r>
              <a:endParaRPr lang="en-US" dirty="0"/>
            </a:p>
            <a:p>
              <a:pPr algn="ctr"/>
              <a:r>
                <a:rPr lang="zh-TW" altLang="en-US" dirty="0"/>
                <a:t>衍生欄位、特徵工程</a:t>
              </a:r>
            </a:p>
            <a:p>
              <a:endParaRPr lang="en-TW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E946A13-9530-48C8-D49E-3613F38644E6}"/>
              </a:ext>
            </a:extLst>
          </p:cNvPr>
          <p:cNvGrpSpPr/>
          <p:nvPr/>
        </p:nvGrpSpPr>
        <p:grpSpPr>
          <a:xfrm>
            <a:off x="8208307" y="3073684"/>
            <a:ext cx="2872069" cy="1443794"/>
            <a:chOff x="7899025" y="4533799"/>
            <a:chExt cx="2872069" cy="1225525"/>
          </a:xfrm>
        </p:grpSpPr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D2F10A63-8B27-B88D-1238-A8259CD5B61A}"/>
                </a:ext>
              </a:extLst>
            </p:cNvPr>
            <p:cNvSpPr/>
            <p:nvPr/>
          </p:nvSpPr>
          <p:spPr>
            <a:xfrm>
              <a:off x="7899025" y="4533799"/>
              <a:ext cx="2872069" cy="1225525"/>
            </a:xfrm>
            <a:prstGeom prst="roundRect">
              <a:avLst>
                <a:gd name="adj" fmla="val 13360"/>
              </a:avLst>
            </a:prstGeom>
            <a:noFill/>
            <a:ln w="38100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TW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FC2AFD0-AFFF-38F1-3F60-CD05A8127066}"/>
                </a:ext>
              </a:extLst>
            </p:cNvPr>
            <p:cNvSpPr txBox="1"/>
            <p:nvPr/>
          </p:nvSpPr>
          <p:spPr>
            <a:xfrm>
              <a:off x="8181538" y="4723894"/>
              <a:ext cx="2307042" cy="7837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/>
                <a:t>mart</a:t>
              </a:r>
              <a:endParaRPr lang="en-US" dirty="0"/>
            </a:p>
            <a:p>
              <a:pPr algn="ctr"/>
              <a:r>
                <a:rPr lang="zh-TW" altLang="en-US" dirty="0"/>
                <a:t>聚合，提供分析與 </a:t>
              </a:r>
              <a:r>
                <a:rPr lang="en-US" dirty="0"/>
                <a:t>BI</a:t>
              </a:r>
            </a:p>
            <a:p>
              <a:endParaRPr lang="en-TW" dirty="0"/>
            </a:p>
          </p:txBody>
        </p:sp>
      </p:grpSp>
      <p:pic>
        <p:nvPicPr>
          <p:cNvPr id="19" name="Picture 18" descr="A blue arrow pointing to the right&#10;&#10;AI-generated content may be incorrect.">
            <a:extLst>
              <a:ext uri="{FF2B5EF4-FFF2-40B4-BE49-F238E27FC236}">
                <a16:creationId xmlns:a16="http://schemas.microsoft.com/office/drawing/2014/main" id="{05F80095-E818-5F8D-F7C6-8531D5E606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7667" y="3532090"/>
            <a:ext cx="791521" cy="742664"/>
          </a:xfrm>
          <a:prstGeom prst="rect">
            <a:avLst/>
          </a:prstGeom>
        </p:spPr>
      </p:pic>
      <p:pic>
        <p:nvPicPr>
          <p:cNvPr id="20" name="Picture 19" descr="A blue arrow pointing to the right&#10;&#10;AI-generated content may be incorrect.">
            <a:extLst>
              <a:ext uri="{FF2B5EF4-FFF2-40B4-BE49-F238E27FC236}">
                <a16:creationId xmlns:a16="http://schemas.microsoft.com/office/drawing/2014/main" id="{38F21C24-2823-CD58-87F3-49D563C047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5245" y="3478301"/>
            <a:ext cx="791521" cy="742664"/>
          </a:xfrm>
          <a:prstGeom prst="rect">
            <a:avLst/>
          </a:prstGeom>
        </p:spPr>
      </p:pic>
      <p:pic>
        <p:nvPicPr>
          <p:cNvPr id="24" name="Picture 23" descr="A cloud computing and a file&#10;&#10;AI-generated content may be incorrect.">
            <a:extLst>
              <a:ext uri="{FF2B5EF4-FFF2-40B4-BE49-F238E27FC236}">
                <a16:creationId xmlns:a16="http://schemas.microsoft.com/office/drawing/2014/main" id="{8C51A8DC-5D03-F7EC-434D-AADB7589CF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4474" y="572557"/>
            <a:ext cx="1959957" cy="1959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9836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5D5866-8B56-8DD9-A51E-8079C85CB2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70A34-C72A-3447-93A1-5A6577E8B62C}" type="datetime1">
              <a:rPr lang="en-US" smtClean="0"/>
              <a:t>9/18/25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2DBCE1-2565-4E2F-8958-89F542657C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E00CAD-A978-B737-8D1A-C65AB66C6E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2</a:t>
            </a:fld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5BA1E5C-C48F-0C91-462B-453B05B8691F}"/>
              </a:ext>
            </a:extLst>
          </p:cNvPr>
          <p:cNvSpPr txBox="1"/>
          <p:nvPr/>
        </p:nvSpPr>
        <p:spPr>
          <a:xfrm>
            <a:off x="2284228" y="326538"/>
            <a:ext cx="55151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/>
              <a:t>數據管線</a:t>
            </a:r>
            <a:r>
              <a:rPr lang="zh-CN" altLang="en-US" sz="2800" dirty="0"/>
              <a:t> </a:t>
            </a:r>
            <a:r>
              <a:rPr lang="en-US" dirty="0">
                <a:latin typeface="Annai MN" pitchFamily="2" charset="77"/>
                <a:ea typeface="Annai MN" pitchFamily="2" charset="77"/>
                <a:cs typeface="Annai MN" pitchFamily="2" charset="77"/>
              </a:rPr>
              <a:t>Data Pipeline</a:t>
            </a:r>
            <a:endParaRPr lang="en-TW" dirty="0">
              <a:latin typeface="Annai MN" pitchFamily="2" charset="77"/>
              <a:ea typeface="Annai MN" pitchFamily="2" charset="77"/>
              <a:cs typeface="Annai MN" pitchFamily="2" charset="77"/>
            </a:endParaRPr>
          </a:p>
        </p:txBody>
      </p:sp>
      <p:pic>
        <p:nvPicPr>
          <p:cNvPr id="31" name="Picture 30" descr="A black and white logo&#10;&#10;AI-generated content may be incorrect.">
            <a:extLst>
              <a:ext uri="{FF2B5EF4-FFF2-40B4-BE49-F238E27FC236}">
                <a16:creationId xmlns:a16="http://schemas.microsoft.com/office/drawing/2014/main" id="{BB9899E3-5035-AB2D-4008-55675CA256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0461" y="1186359"/>
            <a:ext cx="2020238" cy="2020238"/>
          </a:xfrm>
          <a:prstGeom prst="rect">
            <a:avLst/>
          </a:prstGeom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C1180A29-FB7B-CE64-A70F-B9E93D384C84}"/>
              </a:ext>
            </a:extLst>
          </p:cNvPr>
          <p:cNvGrpSpPr/>
          <p:nvPr/>
        </p:nvGrpSpPr>
        <p:grpSpPr>
          <a:xfrm>
            <a:off x="5950691" y="1423135"/>
            <a:ext cx="1316384" cy="1546686"/>
            <a:chOff x="4809339" y="1377268"/>
            <a:chExt cx="2174487" cy="2622566"/>
          </a:xfrm>
        </p:grpSpPr>
        <p:pic>
          <p:nvPicPr>
            <p:cNvPr id="33" name="Picture 32" descr="A black background with a black square&#10;&#10;AI-generated content may be incorrect.">
              <a:extLst>
                <a:ext uri="{FF2B5EF4-FFF2-40B4-BE49-F238E27FC236}">
                  <a16:creationId xmlns:a16="http://schemas.microsoft.com/office/drawing/2014/main" id="{AF284EA8-0EA9-018B-9279-BF1177831B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09339" y="1377268"/>
              <a:ext cx="2174487" cy="2174487"/>
            </a:xfrm>
            <a:prstGeom prst="rect">
              <a:avLst/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749820C0-3098-F759-895E-8DDD96E48A9F}"/>
                </a:ext>
              </a:extLst>
            </p:cNvPr>
            <p:cNvSpPr txBox="1"/>
            <p:nvPr/>
          </p:nvSpPr>
          <p:spPr>
            <a:xfrm>
              <a:off x="5351926" y="3504917"/>
              <a:ext cx="1138337" cy="4949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/>
                <a:t>ETL</a:t>
              </a:r>
              <a:endParaRPr lang="en-TW" sz="1200" dirty="0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7B79ADD2-C75C-6D3D-6090-163DF990BDB3}"/>
              </a:ext>
            </a:extLst>
          </p:cNvPr>
          <p:cNvGrpSpPr/>
          <p:nvPr/>
        </p:nvGrpSpPr>
        <p:grpSpPr>
          <a:xfrm>
            <a:off x="9048268" y="1291748"/>
            <a:ext cx="1316384" cy="1532131"/>
            <a:chOff x="8453179" y="1549642"/>
            <a:chExt cx="2155754" cy="2377181"/>
          </a:xfrm>
        </p:grpSpPr>
        <p:pic>
          <p:nvPicPr>
            <p:cNvPr id="29" name="Picture 28" descr="A blue circle with black lines&#10;&#10;AI-generated content may be incorrect.">
              <a:extLst>
                <a:ext uri="{FF2B5EF4-FFF2-40B4-BE49-F238E27FC236}">
                  <a16:creationId xmlns:a16="http://schemas.microsoft.com/office/drawing/2014/main" id="{0010FCF4-C0E5-1897-A04B-91AE0499137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653657" y="1549642"/>
              <a:ext cx="1955276" cy="1955276"/>
            </a:xfrm>
            <a:prstGeom prst="rect">
              <a:avLst/>
            </a:prstGeom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78120D5-6528-27C3-DC8B-A46E3FF99A9A}"/>
                </a:ext>
              </a:extLst>
            </p:cNvPr>
            <p:cNvSpPr txBox="1"/>
            <p:nvPr/>
          </p:nvSpPr>
          <p:spPr>
            <a:xfrm>
              <a:off x="8453179" y="3581555"/>
              <a:ext cx="2069507" cy="3452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/>
                <a:t>DATA</a:t>
              </a:r>
              <a:r>
                <a:rPr lang="zh-CN" altLang="en-US" sz="1400" dirty="0"/>
                <a:t> </a:t>
              </a:r>
              <a:r>
                <a:rPr lang="en-US" altLang="zh-CN" sz="1400" dirty="0"/>
                <a:t>WAREHOUSE</a:t>
              </a:r>
              <a:endParaRPr lang="en-TW" sz="1400" dirty="0"/>
            </a:p>
          </p:txBody>
        </p:sp>
      </p:grpSp>
      <p:pic>
        <p:nvPicPr>
          <p:cNvPr id="44" name="Picture 43" descr="A purple arrow with white border&#10;&#10;AI-generated content may be incorrect.">
            <a:extLst>
              <a:ext uri="{FF2B5EF4-FFF2-40B4-BE49-F238E27FC236}">
                <a16:creationId xmlns:a16="http://schemas.microsoft.com/office/drawing/2014/main" id="{807133E4-AF40-5071-0AC6-9DDFC7F319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61182" y="1818416"/>
            <a:ext cx="1040113" cy="756123"/>
          </a:xfrm>
          <a:prstGeom prst="rect">
            <a:avLst/>
          </a:prstGeom>
        </p:spPr>
      </p:pic>
      <p:pic>
        <p:nvPicPr>
          <p:cNvPr id="45" name="Picture 44" descr="A purple arrow with white border&#10;&#10;AI-generated content may be incorrect.">
            <a:extLst>
              <a:ext uri="{FF2B5EF4-FFF2-40B4-BE49-F238E27FC236}">
                <a16:creationId xmlns:a16="http://schemas.microsoft.com/office/drawing/2014/main" id="{E6AC2346-DA1E-F740-41C2-05BBC0C4D6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90255" y="1815197"/>
            <a:ext cx="1048970" cy="762562"/>
          </a:xfrm>
          <a:prstGeom prst="rect">
            <a:avLst/>
          </a:prstGeom>
        </p:spPr>
      </p:pic>
      <p:pic>
        <p:nvPicPr>
          <p:cNvPr id="18" name="Picture 17" descr="A computer screen shot of a diagram&#10;&#10;AI-generated content may be incorrect.">
            <a:extLst>
              <a:ext uri="{FF2B5EF4-FFF2-40B4-BE49-F238E27FC236}">
                <a16:creationId xmlns:a16="http://schemas.microsoft.com/office/drawing/2014/main" id="{822A41AD-94E1-08DF-D23E-FB7F0CFD10E4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2012" t="5482" r="2165" b="14113"/>
          <a:stretch>
            <a:fillRect/>
          </a:stretch>
        </p:blipFill>
        <p:spPr>
          <a:xfrm>
            <a:off x="711159" y="3058268"/>
            <a:ext cx="11173388" cy="3273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0081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802E70-2E6E-94B6-E3C0-577B3028B2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9034" y="1371600"/>
            <a:ext cx="8238565" cy="5192161"/>
          </a:xfrm>
        </p:spPr>
        <p:txBody>
          <a:bodyPr>
            <a:normAutofit fontScale="90000"/>
          </a:bodyPr>
          <a:lstStyle/>
          <a:p>
            <a:r>
              <a:rPr lang="zh-TW" altLang="en-US" sz="2800" dirty="0"/>
              <a:t>衛生福利部</a:t>
            </a:r>
            <a:r>
              <a:rPr lang="en-US" altLang="zh-TW" sz="2800" dirty="0"/>
              <a:t>–</a:t>
            </a:r>
            <a:r>
              <a:rPr lang="zh-TW" altLang="en-US" sz="2800" dirty="0"/>
              <a:t>腦血管疾病死亡資料</a:t>
            </a:r>
            <a:br>
              <a:rPr lang="en-US" altLang="zh-TW" sz="2800" dirty="0"/>
            </a:br>
            <a:br>
              <a:rPr lang="en-US" altLang="zh-TW" sz="2800" dirty="0"/>
            </a:br>
            <a:br>
              <a:rPr lang="en-US" altLang="zh-TW" sz="2800" dirty="0"/>
            </a:br>
            <a:r>
              <a:rPr lang="en-US" altLang="zh-CN" sz="2800" dirty="0"/>
              <a:t>Kaggle – Stroke Prediction Dataset</a:t>
            </a:r>
            <a:br>
              <a:rPr lang="en-US" altLang="zh-CN" sz="2800" dirty="0"/>
            </a:br>
            <a:br>
              <a:rPr lang="en-US" altLang="zh-CN" sz="2800" dirty="0"/>
            </a:br>
            <a:br>
              <a:rPr lang="en-US" altLang="zh-CN" sz="2800" dirty="0"/>
            </a:br>
            <a:r>
              <a:rPr lang="en-US" sz="2800" dirty="0" err="1"/>
              <a:t>PowerBI</a:t>
            </a:r>
            <a:r>
              <a:rPr lang="zh-CN" altLang="en-US" sz="2800" dirty="0"/>
              <a:t> </a:t>
            </a:r>
            <a:r>
              <a:rPr lang="en-US" altLang="zh-CN" sz="2800" dirty="0"/>
              <a:t>-</a:t>
            </a:r>
            <a:r>
              <a:rPr lang="en-US" sz="2800" dirty="0"/>
              <a:t> </a:t>
            </a:r>
            <a:r>
              <a:rPr lang="zh-TW" altLang="en-US" sz="2800" dirty="0"/>
              <a:t>可視化</a:t>
            </a:r>
            <a:r>
              <a:rPr lang="zh-CN" altLang="en-US" sz="2800" dirty="0"/>
              <a:t> </a:t>
            </a:r>
            <a:br>
              <a:rPr lang="en-US" altLang="zh-CN" sz="2800" dirty="0"/>
            </a:br>
            <a:br>
              <a:rPr lang="en-US" altLang="zh-CN" sz="2800" dirty="0"/>
            </a:br>
            <a:br>
              <a:rPr lang="zh-TW" altLang="en-US" sz="2800" dirty="0"/>
            </a:br>
            <a:r>
              <a:rPr lang="zh-TW" altLang="en-US" sz="2800" dirty="0"/>
              <a:t>腦血管疾病風險預測平台</a:t>
            </a:r>
            <a:br>
              <a:rPr lang="en-US" altLang="zh-TW" sz="2800" dirty="0"/>
            </a:br>
            <a:br>
              <a:rPr lang="en-US" altLang="zh-TW" sz="2800" dirty="0"/>
            </a:br>
            <a:br>
              <a:rPr lang="en-US" altLang="zh-TW" sz="2800" dirty="0"/>
            </a:br>
            <a:r>
              <a:rPr lang="zh-TW" altLang="en-US" sz="2800" dirty="0"/>
              <a:t>簡報</a:t>
            </a:r>
            <a:r>
              <a:rPr lang="en-US" altLang="zh-TW" sz="2800" dirty="0"/>
              <a:t>				</a:t>
            </a:r>
            <a:r>
              <a:rPr lang="en-US" altLang="zh-CN" sz="2800" dirty="0" err="1"/>
              <a:t>Github</a:t>
            </a:r>
            <a:r>
              <a:rPr lang="en-US" altLang="zh-TW" sz="2800" dirty="0"/>
              <a:t>	</a:t>
            </a:r>
            <a:br>
              <a:rPr lang="zh-TW" altLang="en-US" sz="2800" dirty="0"/>
            </a:br>
            <a:endParaRPr lang="en-TW" sz="2800" dirty="0"/>
          </a:p>
        </p:txBody>
      </p:sp>
      <p:pic>
        <p:nvPicPr>
          <p:cNvPr id="5" name="Content Placeholder 4" descr="A circular logo with text and symbols&#10;&#10;AI-generated content may be incorrect.">
            <a:hlinkClick r:id="rId2"/>
            <a:extLst>
              <a:ext uri="{FF2B5EF4-FFF2-40B4-BE49-F238E27FC236}">
                <a16:creationId xmlns:a16="http://schemas.microsoft.com/office/drawing/2014/main" id="{5C96527C-B18D-5F84-561D-0531C1AAC3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68344" y="1385807"/>
            <a:ext cx="604357" cy="604357"/>
          </a:xfrm>
        </p:spPr>
      </p:pic>
      <p:pic>
        <p:nvPicPr>
          <p:cNvPr id="7" name="Picture 6" descr="A diagram of a server&#10;&#10;AI-generated content may be incorrect.">
            <a:extLst>
              <a:ext uri="{FF2B5EF4-FFF2-40B4-BE49-F238E27FC236}">
                <a16:creationId xmlns:a16="http://schemas.microsoft.com/office/drawing/2014/main" id="{459FE461-F0CE-7352-DCF7-62319BE513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7766" y="2381171"/>
            <a:ext cx="737520" cy="734570"/>
          </a:xfrm>
          <a:prstGeom prst="rect">
            <a:avLst/>
          </a:prstGeom>
        </p:spPr>
      </p:pic>
      <p:pic>
        <p:nvPicPr>
          <p:cNvPr id="9" name="Picture 8" descr="A clipboard with a gear and a graph&#10;&#10;AI-generated content may be incorrect.">
            <a:hlinkClick r:id="rId5"/>
            <a:extLst>
              <a:ext uri="{FF2B5EF4-FFF2-40B4-BE49-F238E27FC236}">
                <a16:creationId xmlns:a16="http://schemas.microsoft.com/office/drawing/2014/main" id="{7CC335D2-62AB-3B63-D4EB-1D00F50C6E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56555" y="4625788"/>
            <a:ext cx="846404" cy="846404"/>
          </a:xfrm>
          <a:prstGeom prst="rect">
            <a:avLst/>
          </a:prstGeom>
        </p:spPr>
      </p:pic>
      <p:pic>
        <p:nvPicPr>
          <p:cNvPr id="11" name="Picture 10" descr="A computer and phone with pie charts on screen&#10;&#10;AI-generated content may be incorrect.">
            <a:hlinkClick r:id="rId7"/>
            <a:extLst>
              <a:ext uri="{FF2B5EF4-FFF2-40B4-BE49-F238E27FC236}">
                <a16:creationId xmlns:a16="http://schemas.microsoft.com/office/drawing/2014/main" id="{A1A1C81C-C4A5-40E0-1609-F16A6EDEE43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44809" y="3391689"/>
            <a:ext cx="958150" cy="958150"/>
          </a:xfrm>
          <a:prstGeom prst="rect">
            <a:avLst/>
          </a:prstGeom>
        </p:spPr>
      </p:pic>
      <p:pic>
        <p:nvPicPr>
          <p:cNvPr id="13" name="Picture 12" descr="A person pointing at a graph on a white board&#10;&#10;AI-generated content may be incorrect.">
            <a:extLst>
              <a:ext uri="{FF2B5EF4-FFF2-40B4-BE49-F238E27FC236}">
                <a16:creationId xmlns:a16="http://schemas.microsoft.com/office/drawing/2014/main" id="{5792F85B-38B7-31CC-0AB6-525EEF3BCDD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10908" y="5766216"/>
            <a:ext cx="958149" cy="958149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C3E9400D-66F6-7D98-A96D-38C7ED4E2EB6}"/>
              </a:ext>
            </a:extLst>
          </p:cNvPr>
          <p:cNvSpPr txBox="1">
            <a:spLocks/>
          </p:cNvSpPr>
          <p:nvPr/>
        </p:nvSpPr>
        <p:spPr>
          <a:xfrm>
            <a:off x="2303928" y="350381"/>
            <a:ext cx="5293660" cy="1021219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2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dirty="0"/>
              <a:t>相關資料鏈接</a:t>
            </a:r>
          </a:p>
          <a:p>
            <a:r>
              <a:rPr lang="zh-TW" altLang="en-US" dirty="0"/>
              <a:t> </a:t>
            </a:r>
            <a:endParaRPr lang="en-TW" dirty="0"/>
          </a:p>
        </p:txBody>
      </p:sp>
      <p:pic>
        <p:nvPicPr>
          <p:cNvPr id="17" name="Picture 16" descr="A black background with a logo&#10;&#10;AI-generated content may be incorrect.">
            <a:hlinkClick r:id="rId10"/>
            <a:extLst>
              <a:ext uri="{FF2B5EF4-FFF2-40B4-BE49-F238E27FC236}">
                <a16:creationId xmlns:a16="http://schemas.microsoft.com/office/drawing/2014/main" id="{6E8E9087-E656-2408-633B-A309AC7BE98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950758" y="5431687"/>
            <a:ext cx="2051424" cy="1292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9812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C3BC01-F572-0871-F0D7-92AE845452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機器學習</a:t>
            </a:r>
            <a:r>
              <a:rPr lang="en-US" altLang="zh-CN" dirty="0"/>
              <a:t>-</a:t>
            </a:r>
            <a:r>
              <a:rPr lang="zh-TW" altLang="en-US" dirty="0"/>
              <a:t>建模</a:t>
            </a:r>
            <a:endParaRPr lang="en-TW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8DC0FF-C2D0-1AA6-46FE-3074C27E57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B07FC-E20B-F449-B3C3-B10D5B8DC153}" type="datetime1">
              <a:rPr lang="en-US" smtClean="0"/>
              <a:t>9/18/25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85AE52-7E8E-109F-3E5F-A3E55058DC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02DC97-2C72-40A7-3493-BC4C780C07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21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9F9EBB-69F0-471A-5597-717257723483}"/>
              </a:ext>
            </a:extLst>
          </p:cNvPr>
          <p:cNvSpPr txBox="1"/>
          <p:nvPr/>
        </p:nvSpPr>
        <p:spPr>
          <a:xfrm>
            <a:off x="1092018" y="4886234"/>
            <a:ext cx="531587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🤖 </a:t>
            </a:r>
            <a:r>
              <a:rPr lang="en-US" b="1" dirty="0"/>
              <a:t>AI / ML </a:t>
            </a:r>
            <a:r>
              <a:rPr lang="zh-TW" altLang="en-US" b="1" dirty="0"/>
              <a:t>模型</a:t>
            </a:r>
            <a:r>
              <a:rPr lang="zh-TW" altLang="en-US" dirty="0"/>
              <a:t>：</a:t>
            </a:r>
          </a:p>
          <a:p>
            <a:pPr lvl="1"/>
            <a:r>
              <a:rPr lang="en-US" dirty="0"/>
              <a:t>Logistic Regression → </a:t>
            </a:r>
            <a:r>
              <a:rPr lang="zh-TW" altLang="en-US" dirty="0"/>
              <a:t>解釋性好，適合二分類</a:t>
            </a:r>
          </a:p>
          <a:p>
            <a:pPr lvl="1"/>
            <a:r>
              <a:rPr lang="en-US" dirty="0"/>
              <a:t>Random Forest → </a:t>
            </a:r>
            <a:r>
              <a:rPr lang="zh-TW" altLang="en-US" dirty="0"/>
              <a:t>非線性，適合找出重要特徵</a:t>
            </a:r>
          </a:p>
          <a:p>
            <a:endParaRPr lang="en-TW" dirty="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34CC315B-4807-E100-32E7-D9E0649CC5E7}"/>
              </a:ext>
            </a:extLst>
          </p:cNvPr>
          <p:cNvSpPr/>
          <p:nvPr/>
        </p:nvSpPr>
        <p:spPr>
          <a:xfrm>
            <a:off x="1052833" y="2459967"/>
            <a:ext cx="2850567" cy="1515288"/>
          </a:xfrm>
          <a:prstGeom prst="roundRect">
            <a:avLst/>
          </a:prstGeom>
          <a:noFill/>
          <a:ln w="1905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462663E-BD77-A326-8AFD-CE3C4F33666B}"/>
              </a:ext>
            </a:extLst>
          </p:cNvPr>
          <p:cNvSpPr txBox="1"/>
          <p:nvPr/>
        </p:nvSpPr>
        <p:spPr>
          <a:xfrm>
            <a:off x="1388861" y="2743876"/>
            <a:ext cx="226696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Logistic Regression</a:t>
            </a:r>
            <a:endParaRPr lang="en-US" dirty="0"/>
          </a:p>
          <a:p>
            <a:pPr algn="ctr"/>
            <a:r>
              <a:rPr lang="zh-TW" altLang="en-US" dirty="0"/>
              <a:t>基準模型</a:t>
            </a:r>
          </a:p>
          <a:p>
            <a:endParaRPr lang="en-TW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8C82D2C-5EC3-4656-4E80-E5B3EDA1A53B}"/>
              </a:ext>
            </a:extLst>
          </p:cNvPr>
          <p:cNvSpPr txBox="1"/>
          <p:nvPr/>
        </p:nvSpPr>
        <p:spPr>
          <a:xfrm>
            <a:off x="4984762" y="2743876"/>
            <a:ext cx="17828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Random Forest</a:t>
            </a:r>
            <a:endParaRPr lang="en-US" dirty="0"/>
          </a:p>
          <a:p>
            <a:pPr algn="ctr"/>
            <a:r>
              <a:rPr lang="zh-TW" altLang="en-US" dirty="0"/>
              <a:t>非線性關係</a:t>
            </a:r>
          </a:p>
          <a:p>
            <a:endParaRPr lang="en-TW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9ED7C2A-C74B-84BF-1CCC-8C1E8895F08D}"/>
              </a:ext>
            </a:extLst>
          </p:cNvPr>
          <p:cNvSpPr txBox="1"/>
          <p:nvPr/>
        </p:nvSpPr>
        <p:spPr>
          <a:xfrm>
            <a:off x="8147696" y="2743876"/>
            <a:ext cx="29546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err="1"/>
              <a:t>XGBoost</a:t>
            </a:r>
            <a:endParaRPr lang="en-US" b="1" dirty="0"/>
          </a:p>
          <a:p>
            <a:r>
              <a:rPr lang="zh-TW" altLang="en-US" dirty="0"/>
              <a:t>梯度提升，擅長處理不平衡</a:t>
            </a:r>
          </a:p>
          <a:p>
            <a:endParaRPr lang="en-TW" dirty="0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3344A361-65A7-9FC0-8D2C-FCB98EC9983C}"/>
              </a:ext>
            </a:extLst>
          </p:cNvPr>
          <p:cNvSpPr/>
          <p:nvPr/>
        </p:nvSpPr>
        <p:spPr>
          <a:xfrm>
            <a:off x="4445927" y="2498301"/>
            <a:ext cx="2850567" cy="1515288"/>
          </a:xfrm>
          <a:prstGeom prst="roundRect">
            <a:avLst/>
          </a:prstGeom>
          <a:noFill/>
          <a:ln w="1905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AC34A7AC-7E57-E415-D1A3-142C78D7D8B8}"/>
              </a:ext>
            </a:extLst>
          </p:cNvPr>
          <p:cNvSpPr/>
          <p:nvPr/>
        </p:nvSpPr>
        <p:spPr>
          <a:xfrm>
            <a:off x="8110881" y="2473414"/>
            <a:ext cx="3028286" cy="1515288"/>
          </a:xfrm>
          <a:prstGeom prst="roundRect">
            <a:avLst/>
          </a:prstGeom>
          <a:noFill/>
          <a:ln w="1905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F5B82324-81EA-2555-7340-CF227F9CAB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399" y="4539851"/>
            <a:ext cx="10616610" cy="1401978"/>
          </a:xfrm>
        </p:spPr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7590639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E626FE-535B-0082-DED6-B51F18ECD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中風風險預測 </a:t>
            </a:r>
            <a:r>
              <a:rPr lang="en-US" altLang="zh-TW" dirty="0"/>
              <a:t>– </a:t>
            </a:r>
            <a:r>
              <a:rPr lang="zh-TW" altLang="en-US" dirty="0"/>
              <a:t>模型比較</a:t>
            </a:r>
            <a:endParaRPr lang="en-TW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E0ED5A4-ECE5-CD15-37A1-08C1C34D444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18986371"/>
              </p:ext>
            </p:extLst>
          </p:nvPr>
        </p:nvGraphicFramePr>
        <p:xfrm>
          <a:off x="421342" y="2693642"/>
          <a:ext cx="11349316" cy="3411325"/>
        </p:xfrm>
        <a:graphic>
          <a:graphicData uri="http://schemas.openxmlformats.org/drawingml/2006/table">
            <a:tbl>
              <a:tblPr/>
              <a:tblGrid>
                <a:gridCol w="2837329">
                  <a:extLst>
                    <a:ext uri="{9D8B030D-6E8A-4147-A177-3AD203B41FA5}">
                      <a16:colId xmlns:a16="http://schemas.microsoft.com/office/drawing/2014/main" val="1020630534"/>
                    </a:ext>
                  </a:extLst>
                </a:gridCol>
                <a:gridCol w="2837329">
                  <a:extLst>
                    <a:ext uri="{9D8B030D-6E8A-4147-A177-3AD203B41FA5}">
                      <a16:colId xmlns:a16="http://schemas.microsoft.com/office/drawing/2014/main" val="1197614671"/>
                    </a:ext>
                  </a:extLst>
                </a:gridCol>
                <a:gridCol w="2837329">
                  <a:extLst>
                    <a:ext uri="{9D8B030D-6E8A-4147-A177-3AD203B41FA5}">
                      <a16:colId xmlns:a16="http://schemas.microsoft.com/office/drawing/2014/main" val="691148413"/>
                    </a:ext>
                  </a:extLst>
                </a:gridCol>
                <a:gridCol w="2837329">
                  <a:extLst>
                    <a:ext uri="{9D8B030D-6E8A-4147-A177-3AD203B41FA5}">
                      <a16:colId xmlns:a16="http://schemas.microsoft.com/office/drawing/2014/main" val="2807069071"/>
                    </a:ext>
                  </a:extLst>
                </a:gridCol>
              </a:tblGrid>
              <a:tr h="36878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TW" altLang="en-US" sz="1600"/>
                        <a:t>模型</a:t>
                      </a:r>
                    </a:p>
                  </a:txBody>
                  <a:tcPr marL="91431" marR="91431" marT="45716" marB="457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TW" altLang="en-US" sz="1600"/>
                        <a:t>定位</a:t>
                      </a:r>
                    </a:p>
                  </a:txBody>
                  <a:tcPr marL="91431" marR="91431" marT="45716" marB="457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TW" altLang="en-US" sz="1600"/>
                        <a:t>原理</a:t>
                      </a:r>
                    </a:p>
                  </a:txBody>
                  <a:tcPr marL="91431" marR="91431" marT="45716" marB="457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TW" altLang="en-US" sz="1600"/>
                        <a:t>特色</a:t>
                      </a:r>
                    </a:p>
                  </a:txBody>
                  <a:tcPr marL="91431" marR="91431" marT="45716" marB="457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76383835"/>
                  </a:ext>
                </a:extLst>
              </a:tr>
              <a:tr h="92198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TW" sz="1600"/>
                        <a:t>📈 </a:t>
                      </a:r>
                      <a:r>
                        <a:rPr lang="en-US" sz="1600" b="1"/>
                        <a:t>Logistic Regression</a:t>
                      </a:r>
                      <a:r>
                        <a:rPr lang="en-US" sz="1600"/>
                        <a:t>（</a:t>
                      </a:r>
                      <a:r>
                        <a:rPr lang="zh-TW" altLang="en-US" sz="1600"/>
                        <a:t>邏輯迴歸）</a:t>
                      </a:r>
                    </a:p>
                  </a:txBody>
                  <a:tcPr marL="91431" marR="91431" marT="45716" marB="457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TW" altLang="en-US" sz="1600" dirty="0"/>
                        <a:t>基準模型</a:t>
                      </a:r>
                      <a:r>
                        <a:rPr lang="en-US" altLang="zh-TW" sz="1600" dirty="0"/>
                        <a:t>(</a:t>
                      </a:r>
                      <a:r>
                        <a:rPr lang="en-US" sz="1600" dirty="0"/>
                        <a:t>Baseline)</a:t>
                      </a:r>
                    </a:p>
                  </a:txBody>
                  <a:tcPr marL="91431" marR="91431" marT="45716" marB="457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TW" altLang="en-US" sz="1600"/>
                        <a:t>使用 </a:t>
                      </a:r>
                      <a:r>
                        <a:rPr lang="en-US" sz="1600" b="1"/>
                        <a:t>Sigmoid </a:t>
                      </a:r>
                      <a:r>
                        <a:rPr lang="zh-TW" altLang="en-US" sz="1600" b="1"/>
                        <a:t>函數</a:t>
                      </a:r>
                      <a:r>
                        <a:rPr lang="zh-TW" altLang="en-US" sz="1600"/>
                        <a:t>，將輸出轉為 </a:t>
                      </a:r>
                      <a:r>
                        <a:rPr lang="en-US" altLang="zh-TW" sz="1600"/>
                        <a:t>0~1 </a:t>
                      </a:r>
                      <a:r>
                        <a:rPr lang="zh-TW" altLang="en-US" sz="1600"/>
                        <a:t>機率</a:t>
                      </a:r>
                    </a:p>
                  </a:txBody>
                  <a:tcPr marL="91431" marR="91431" marT="45716" marB="457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TW" sz="1600"/>
                        <a:t>✅ </a:t>
                      </a:r>
                      <a:r>
                        <a:rPr lang="zh-TW" altLang="en-US" sz="1600"/>
                        <a:t>可解釋性高</a:t>
                      </a:r>
                      <a:r>
                        <a:rPr lang="en-TW" sz="1600"/>
                        <a:t>✅ </a:t>
                      </a:r>
                      <a:r>
                        <a:rPr lang="zh-TW" altLang="en-US" sz="1600"/>
                        <a:t>計算快速⚠️ 只能捕捉線性關係</a:t>
                      </a:r>
                    </a:p>
                  </a:txBody>
                  <a:tcPr marL="91431" marR="91431" marT="45716" marB="457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8363945"/>
                  </a:ext>
                </a:extLst>
              </a:tr>
              <a:tr h="92198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TW" sz="1600"/>
                        <a:t>🌲 </a:t>
                      </a:r>
                      <a:r>
                        <a:rPr lang="en-US" sz="1600" b="1"/>
                        <a:t>Random Forest</a:t>
                      </a:r>
                      <a:r>
                        <a:rPr lang="en-US" sz="1600"/>
                        <a:t>（</a:t>
                      </a:r>
                      <a:r>
                        <a:rPr lang="zh-TW" altLang="en-US" sz="1600"/>
                        <a:t>隨機森林）</a:t>
                      </a:r>
                    </a:p>
                  </a:txBody>
                  <a:tcPr marL="91431" marR="91431" marT="45716" marB="457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TW" altLang="en-US" sz="1600"/>
                        <a:t>非線性集成模型</a:t>
                      </a:r>
                    </a:p>
                  </a:txBody>
                  <a:tcPr marL="91431" marR="91431" marT="45716" marB="457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TW" altLang="en-US" sz="1600"/>
                        <a:t>建立多棵決策樹，透過 </a:t>
                      </a:r>
                      <a:r>
                        <a:rPr lang="zh-TW" altLang="en-US" sz="1600" b="1"/>
                        <a:t>投票機制</a:t>
                      </a:r>
                      <a:r>
                        <a:rPr lang="zh-TW" altLang="en-US" sz="1600"/>
                        <a:t> 得出結果</a:t>
                      </a:r>
                    </a:p>
                  </a:txBody>
                  <a:tcPr marL="91431" marR="91431" marT="45716" marB="457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TW" sz="1600"/>
                        <a:t>✅ </a:t>
                      </a:r>
                      <a:r>
                        <a:rPr lang="zh-TW" altLang="en-US" sz="1600"/>
                        <a:t>能處理非線性關係</a:t>
                      </a:r>
                      <a:r>
                        <a:rPr lang="en-TW" sz="1600"/>
                        <a:t>✅ </a:t>
                      </a:r>
                      <a:r>
                        <a:rPr lang="zh-TW" altLang="en-US" sz="1600"/>
                        <a:t>抗過擬合能力強⚠️ 對不平衡資料敏感</a:t>
                      </a:r>
                    </a:p>
                  </a:txBody>
                  <a:tcPr marL="91431" marR="91431" marT="45716" marB="457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4406483"/>
                  </a:ext>
                </a:extLst>
              </a:tr>
              <a:tr h="119857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TW" sz="1600"/>
                        <a:t>🚀 </a:t>
                      </a:r>
                      <a:r>
                        <a:rPr lang="en-US" sz="1600" b="1"/>
                        <a:t>XGBoost</a:t>
                      </a:r>
                      <a:r>
                        <a:rPr lang="en-US" sz="1600"/>
                        <a:t>（</a:t>
                      </a:r>
                      <a:r>
                        <a:rPr lang="zh-TW" altLang="en-US" sz="1600"/>
                        <a:t>梯度提升樹）</a:t>
                      </a:r>
                    </a:p>
                  </a:txBody>
                  <a:tcPr marL="91431" marR="91431" marT="45716" marB="457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TW" altLang="en-US" sz="1600"/>
                        <a:t>梯度提升演算法</a:t>
                      </a:r>
                    </a:p>
                  </a:txBody>
                  <a:tcPr marL="91431" marR="91431" marT="45716" marB="457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TW" altLang="en-US" sz="1600"/>
                        <a:t>一棵棵樹逐步修正前一棵樹的錯誤</a:t>
                      </a:r>
                    </a:p>
                  </a:txBody>
                  <a:tcPr marL="91431" marR="91431" marT="45716" marB="457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TW" sz="1600" dirty="0"/>
                        <a:t>✅ </a:t>
                      </a:r>
                      <a:r>
                        <a:rPr lang="en-US" sz="1600" dirty="0"/>
                        <a:t>Kaggle </a:t>
                      </a:r>
                      <a:r>
                        <a:rPr lang="zh-TW" altLang="en-US" sz="1600" dirty="0"/>
                        <a:t>常勝軍</a:t>
                      </a:r>
                      <a:r>
                        <a:rPr lang="en-TW" sz="1600" dirty="0"/>
                        <a:t>✅ </a:t>
                      </a:r>
                      <a:r>
                        <a:rPr lang="zh-TW" altLang="en-US" sz="1600" dirty="0"/>
                        <a:t>擅長高維 </a:t>
                      </a:r>
                      <a:r>
                        <a:rPr lang="en-US" altLang="zh-TW" sz="1600" dirty="0"/>
                        <a:t>&amp; </a:t>
                      </a:r>
                      <a:r>
                        <a:rPr lang="zh-TW" altLang="en-US" sz="1600" dirty="0"/>
                        <a:t>不平衡資料⚠️ 需要調參，訓練時間較長</a:t>
                      </a:r>
                    </a:p>
                  </a:txBody>
                  <a:tcPr marL="91431" marR="91431" marT="45716" marB="457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0216726"/>
                  </a:ext>
                </a:extLst>
              </a:tr>
            </a:tbl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975CA6-C8C2-67A6-D7BA-256EE10FB6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E369F-565C-5C48-B107-6981013767C1}" type="datetime1">
              <a:rPr lang="en-US" smtClean="0"/>
              <a:t>9/18/25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C81CA0-05BD-A9F5-F24D-A02ED68F46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20BED3-2EC2-80DB-8085-42472E80BA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2542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C1B67-E742-7425-F5FC-CA3EB8FDD1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Logistic Regression (</a:t>
            </a:r>
            <a:r>
              <a:rPr lang="zh-TW" altLang="en-US" b="1" dirty="0"/>
              <a:t>邏輯迴歸</a:t>
            </a:r>
            <a:r>
              <a:rPr lang="en-US" altLang="zh-TW" b="1" dirty="0"/>
              <a:t>)</a:t>
            </a:r>
            <a:br>
              <a:rPr lang="zh-TW" altLang="en-US" dirty="0"/>
            </a:br>
            <a:endParaRPr lang="en-TW" dirty="0"/>
          </a:p>
        </p:txBody>
      </p:sp>
      <p:pic>
        <p:nvPicPr>
          <p:cNvPr id="8" name="Content Placeholder 7" descr="A white background with black text&#10;&#10;AI-generated content may be incorrect.">
            <a:extLst>
              <a:ext uri="{FF2B5EF4-FFF2-40B4-BE49-F238E27FC236}">
                <a16:creationId xmlns:a16="http://schemas.microsoft.com/office/drawing/2014/main" id="{91BA15F8-771A-E133-C5A3-D0E0808BA0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17133"/>
          <a:stretch>
            <a:fillRect/>
          </a:stretch>
        </p:blipFill>
        <p:spPr>
          <a:xfrm>
            <a:off x="1195482" y="2393575"/>
            <a:ext cx="9278251" cy="3240741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79B8F9-0E9F-55B4-5BC8-5C5202A0B0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381FFB-3F9A-0A4A-975A-D6EE9590F060}" type="datetime1">
              <a:rPr lang="en-US" smtClean="0"/>
              <a:t>9/18/25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ED7AE3-FA46-E19D-6CBC-335C3D8943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750014-922B-BD84-6CB5-23D27A086F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801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3C9FBB-8987-7DD6-D767-DCF77F5C7D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4228" y="510364"/>
            <a:ext cx="5392956" cy="121086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 AI </a:t>
            </a:r>
            <a:r>
              <a:rPr lang="zh-TW" altLang="en-US" b="1" dirty="0"/>
              <a:t>學習與模型分析成果</a:t>
            </a:r>
            <a:br>
              <a:rPr lang="zh-TW" altLang="en-US" dirty="0"/>
            </a:br>
            <a:endParaRPr lang="en-TW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C89BD3-CA9E-5BA7-2B85-75D679EA26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725E9-2DFF-1448-9F9B-28BB4E450750}" type="datetime1">
              <a:rPr lang="en-US" smtClean="0"/>
              <a:t>9/18/25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3AF8CF-8954-9817-41E6-CA629EAED5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83C883-1D09-4466-4520-B4F6743901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24</a:t>
            </a:fld>
            <a:endParaRPr lang="en-US"/>
          </a:p>
        </p:txBody>
      </p:sp>
      <p:pic>
        <p:nvPicPr>
          <p:cNvPr id="7" name="Content Placeholder 6" descr="A graph of a curve&#10;&#10;AI-generated content may be incorrect.">
            <a:extLst>
              <a:ext uri="{FF2B5EF4-FFF2-40B4-BE49-F238E27FC236}">
                <a16:creationId xmlns:a16="http://schemas.microsoft.com/office/drawing/2014/main" id="{85508ABA-0F03-03B1-4FB8-3B714C8D31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2800" y="1460998"/>
            <a:ext cx="5392956" cy="4044717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14A158F-6149-DE9E-3ACA-81AF748FA3CD}"/>
              </a:ext>
            </a:extLst>
          </p:cNvPr>
          <p:cNvSpPr/>
          <p:nvPr/>
        </p:nvSpPr>
        <p:spPr>
          <a:xfrm>
            <a:off x="6579165" y="1721223"/>
            <a:ext cx="4825140" cy="3913095"/>
          </a:xfrm>
          <a:prstGeom prst="roundRect">
            <a:avLst>
              <a:gd name="adj" fmla="val 2849"/>
            </a:avLst>
          </a:prstGeom>
          <a:noFill/>
          <a:ln w="19050" cap="flat" cmpd="sng" algn="ctr">
            <a:solidFill>
              <a:srgbClr val="AECDE7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52A5A5-85E1-95F5-221C-6EDD64524263}"/>
              </a:ext>
            </a:extLst>
          </p:cNvPr>
          <p:cNvSpPr txBox="1"/>
          <p:nvPr/>
        </p:nvSpPr>
        <p:spPr>
          <a:xfrm>
            <a:off x="6615815" y="2186194"/>
            <a:ext cx="4788490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/>
              <a:t>模型比較</a:t>
            </a:r>
            <a:endParaRPr lang="zh-TW" altLang="en-US" dirty="0"/>
          </a:p>
          <a:p>
            <a:r>
              <a:rPr lang="zh-TW" altLang="en-US" dirty="0"/>
              <a:t>測試 </a:t>
            </a:r>
            <a:r>
              <a:rPr lang="en-US" dirty="0"/>
              <a:t>LR / RF / XGB</a:t>
            </a:r>
          </a:p>
          <a:p>
            <a:endParaRPr lang="en-US" dirty="0">
              <a:effectLst/>
            </a:endParaRPr>
          </a:p>
          <a:p>
            <a:pPr lvl="1"/>
            <a:r>
              <a:rPr lang="en-US" dirty="0"/>
              <a:t>Logistic Regression (</a:t>
            </a:r>
            <a:r>
              <a:rPr lang="zh-TW" altLang="en-US" b="1" dirty="0"/>
              <a:t>最佳 </a:t>
            </a:r>
            <a:r>
              <a:rPr lang="en-US" b="1" dirty="0"/>
              <a:t>AUC = 0.8351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Random Forest (AUC = 0.7711)</a:t>
            </a:r>
          </a:p>
          <a:p>
            <a:pPr lvl="1"/>
            <a:r>
              <a:rPr lang="en-US" dirty="0" err="1"/>
              <a:t>XGBoost</a:t>
            </a:r>
            <a:r>
              <a:rPr lang="en-US" dirty="0"/>
              <a:t> (AUC = 0.7708)</a:t>
            </a:r>
          </a:p>
          <a:p>
            <a:endParaRPr lang="en-US" dirty="0"/>
          </a:p>
          <a:p>
            <a:r>
              <a:rPr lang="zh-TW" altLang="en-US" b="1" dirty="0"/>
              <a:t>最佳模型：</a:t>
            </a:r>
            <a:r>
              <a:rPr lang="en-US" b="1" dirty="0"/>
              <a:t>Logistic Regression (AUC=0.835)</a:t>
            </a:r>
            <a:endParaRPr lang="en-US" dirty="0"/>
          </a:p>
          <a:p>
            <a:r>
              <a:rPr lang="zh-TW" altLang="en-US" dirty="0"/>
              <a:t>強項：能有效偵測少數樣本（</a:t>
            </a:r>
            <a:r>
              <a:rPr lang="en-US" dirty="0"/>
              <a:t>Recall </a:t>
            </a:r>
            <a:r>
              <a:rPr lang="zh-TW" altLang="en-US" dirty="0"/>
              <a:t>高）</a:t>
            </a:r>
          </a:p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5431352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59E64B-9100-5C19-4B95-9A0DC1A75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混淆矩陣</a:t>
            </a:r>
            <a:endParaRPr lang="en-TW" dirty="0"/>
          </a:p>
        </p:txBody>
      </p:sp>
      <p:pic>
        <p:nvPicPr>
          <p:cNvPr id="8" name="Content Placeholder 7" descr="A chart with different colored squares&#10;&#10;AI-generated content may be incorrect.">
            <a:extLst>
              <a:ext uri="{FF2B5EF4-FFF2-40B4-BE49-F238E27FC236}">
                <a16:creationId xmlns:a16="http://schemas.microsoft.com/office/drawing/2014/main" id="{8CED5B48-D229-A41A-EC65-AC57E3DC26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01556" y="2460366"/>
            <a:ext cx="5194645" cy="3895984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31F2C5-43BF-B5A5-642C-2DA8B1584A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07D2BA-4BE4-AA43-8038-FCE571AAA042}" type="datetime1">
              <a:rPr lang="en-US" smtClean="0"/>
              <a:t>9/18/25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414AC2-6AB3-C9D1-0D3C-A1EC34042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EDFC2F-38B9-7073-05E1-CD26FB3CE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25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0FE985-9683-456D-CA38-FA9EA00F6808}"/>
              </a:ext>
            </a:extLst>
          </p:cNvPr>
          <p:cNvSpPr txBox="1"/>
          <p:nvPr/>
        </p:nvSpPr>
        <p:spPr>
          <a:xfrm>
            <a:off x="7943850" y="2190750"/>
            <a:ext cx="8771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準確性</a:t>
            </a:r>
          </a:p>
          <a:p>
            <a:endParaRPr lang="en-TW" dirty="0"/>
          </a:p>
        </p:txBody>
      </p:sp>
      <p:pic>
        <p:nvPicPr>
          <p:cNvPr id="11" name="Picture 10" descr="A black text with red text&#10;&#10;AI-generated content may be incorrect.">
            <a:extLst>
              <a:ext uri="{FF2B5EF4-FFF2-40B4-BE49-F238E27FC236}">
                <a16:creationId xmlns:a16="http://schemas.microsoft.com/office/drawing/2014/main" id="{A8A35E3B-6679-E3EE-A679-C9CAF3F5AF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3270" y="2837081"/>
            <a:ext cx="4040374" cy="1885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1022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342C5-4900-011F-D197-348C85A105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1524" y="214090"/>
            <a:ext cx="4882783" cy="881340"/>
          </a:xfrm>
        </p:spPr>
        <p:txBody>
          <a:bodyPr/>
          <a:lstStyle/>
          <a:p>
            <a:r>
              <a:rPr lang="zh-TW" altLang="en-US" dirty="0"/>
              <a:t>特徵解釋（</a:t>
            </a:r>
            <a:r>
              <a:rPr lang="en-US" dirty="0"/>
              <a:t>SHAP）</a:t>
            </a:r>
            <a:endParaRPr lang="en-TW" dirty="0"/>
          </a:p>
        </p:txBody>
      </p:sp>
      <p:pic>
        <p:nvPicPr>
          <p:cNvPr id="8" name="Content Placeholder 7" descr="A graph with text and numbers&#10;&#10;AI-generated content may be incorrect.">
            <a:extLst>
              <a:ext uri="{FF2B5EF4-FFF2-40B4-BE49-F238E27FC236}">
                <a16:creationId xmlns:a16="http://schemas.microsoft.com/office/drawing/2014/main" id="{017E9395-A1A4-F9F9-6484-EDCF6A22C3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3412" y="1233515"/>
            <a:ext cx="5224657" cy="5100033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A6F263-9AD6-8FDD-3FEB-623FB4EC53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EFF6FE-9649-4448-AF50-A43BC32208E6}" type="datetime1">
              <a:rPr lang="en-US" smtClean="0"/>
              <a:t>9/18/25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68AF8A-4628-F81E-446A-9500938D0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896A98-432E-01A3-05CB-4551A2710A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26</a:t>
            </a:fld>
            <a:endParaRPr lang="en-US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62C52F07-F14B-7B9D-B1A9-28E2EBF4B0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5048004"/>
              </p:ext>
            </p:extLst>
          </p:nvPr>
        </p:nvGraphicFramePr>
        <p:xfrm>
          <a:off x="6767623" y="384797"/>
          <a:ext cx="4205178" cy="4200649"/>
        </p:xfrm>
        <a:graphic>
          <a:graphicData uri="http://schemas.openxmlformats.org/drawingml/2006/table">
            <a:tbl>
              <a:tblPr/>
              <a:tblGrid>
                <a:gridCol w="236912">
                  <a:extLst>
                    <a:ext uri="{9D8B030D-6E8A-4147-A177-3AD203B41FA5}">
                      <a16:colId xmlns:a16="http://schemas.microsoft.com/office/drawing/2014/main" val="3887253765"/>
                    </a:ext>
                  </a:extLst>
                </a:gridCol>
                <a:gridCol w="1480697">
                  <a:extLst>
                    <a:ext uri="{9D8B030D-6E8A-4147-A177-3AD203B41FA5}">
                      <a16:colId xmlns:a16="http://schemas.microsoft.com/office/drawing/2014/main" val="4105060024"/>
                    </a:ext>
                  </a:extLst>
                </a:gridCol>
                <a:gridCol w="1701507">
                  <a:extLst>
                    <a:ext uri="{9D8B030D-6E8A-4147-A177-3AD203B41FA5}">
                      <a16:colId xmlns:a16="http://schemas.microsoft.com/office/drawing/2014/main" val="3127530980"/>
                    </a:ext>
                  </a:extLst>
                </a:gridCol>
                <a:gridCol w="786062">
                  <a:extLst>
                    <a:ext uri="{9D8B030D-6E8A-4147-A177-3AD203B41FA5}">
                      <a16:colId xmlns:a16="http://schemas.microsoft.com/office/drawing/2014/main" val="3871998717"/>
                    </a:ext>
                  </a:extLst>
                </a:gridCol>
              </a:tblGrid>
              <a:tr h="51104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TW" altLang="en-US" sz="800" b="1">
                          <a:solidFill>
                            <a:srgbClr val="000000"/>
                          </a:solidFill>
                          <a:effectLst/>
                          <a:latin typeface="Songti TC" panose="02010600040101010101" pitchFamily="2" charset="-120"/>
                          <a:ea typeface="Songti TC" panose="02010600040101010101" pitchFamily="2" charset="-120"/>
                        </a:rPr>
                        <a:t>排名</a:t>
                      </a:r>
                      <a:endParaRPr lang="zh-TW" altLang="en-US" sz="800">
                        <a:effectLst/>
                      </a:endParaRPr>
                    </a:p>
                  </a:txBody>
                  <a:tcPr marL="4389" marR="4389" marT="4389" marB="4389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TW" altLang="en-US" sz="800" b="1">
                          <a:solidFill>
                            <a:srgbClr val="000000"/>
                          </a:solidFill>
                          <a:effectLst/>
                          <a:latin typeface="Songti TC" panose="02010600040101010101" pitchFamily="2" charset="-120"/>
                          <a:ea typeface="Songti TC" panose="02010600040101010101" pitchFamily="2" charset="-120"/>
                        </a:rPr>
                        <a:t>特徵</a:t>
                      </a:r>
                      <a:endParaRPr lang="zh-TW" altLang="en-US" sz="800">
                        <a:effectLst/>
                      </a:endParaRPr>
                    </a:p>
                  </a:txBody>
                  <a:tcPr marL="4389" marR="4389" marT="4389" marB="4389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TW" altLang="en-US" sz="800" b="1" dirty="0">
                          <a:solidFill>
                            <a:srgbClr val="000000"/>
                          </a:solidFill>
                          <a:effectLst/>
                          <a:latin typeface="Songti TC" panose="02010600040101010101" pitchFamily="2" charset="-120"/>
                          <a:ea typeface="Songti TC" panose="02010600040101010101" pitchFamily="2" charset="-120"/>
                        </a:rPr>
                        <a:t>解釋</a:t>
                      </a:r>
                      <a:endParaRPr lang="zh-TW" altLang="en-US" sz="800" dirty="0">
                        <a:effectLst/>
                      </a:endParaRPr>
                    </a:p>
                  </a:txBody>
                  <a:tcPr marL="4389" marR="4389" marT="4389" marB="4389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TW" altLang="en-US" sz="800" b="1">
                          <a:solidFill>
                            <a:srgbClr val="000000"/>
                          </a:solidFill>
                          <a:effectLst/>
                          <a:latin typeface="Songti TC" panose="02010600040101010101" pitchFamily="2" charset="-120"/>
                          <a:ea typeface="Songti TC" panose="02010600040101010101" pitchFamily="2" charset="-120"/>
                        </a:rPr>
                        <a:t>重要性占比</a:t>
                      </a:r>
                      <a:endParaRPr lang="zh-TW" altLang="en-US" sz="800">
                        <a:effectLst/>
                      </a:endParaRPr>
                    </a:p>
                  </a:txBody>
                  <a:tcPr marL="4389" marR="4389" marT="4389" marB="4389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7878471"/>
                  </a:ext>
                </a:extLst>
              </a:tr>
              <a:tr h="34454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TW" sz="800">
                          <a:solidFill>
                            <a:srgbClr val="000000"/>
                          </a:solidFill>
                          <a:effectLst/>
                          <a:latin typeface="Times"/>
                        </a:rPr>
                        <a:t>1</a:t>
                      </a:r>
                      <a:endParaRPr lang="en-TW" sz="800">
                        <a:effectLst/>
                      </a:endParaRPr>
                    </a:p>
                  </a:txBody>
                  <a:tcPr marL="4389" marR="4389" marT="4389" marB="4389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TW" altLang="en-US" sz="800" b="1">
                          <a:solidFill>
                            <a:srgbClr val="000000"/>
                          </a:solidFill>
                          <a:effectLst/>
                          <a:latin typeface="Songti TC" panose="02010600040101010101" pitchFamily="2" charset="-120"/>
                          <a:ea typeface="Songti TC" panose="02010600040101010101" pitchFamily="2" charset="-120"/>
                        </a:rPr>
                        <a:t>年齡</a:t>
                      </a:r>
                      <a:r>
                        <a:rPr lang="zh-TW" altLang="en-US" sz="800" b="1">
                          <a:solidFill>
                            <a:srgbClr val="000000"/>
                          </a:solidFill>
                          <a:effectLst/>
                          <a:latin typeface="Times"/>
                        </a:rPr>
                        <a:t> </a:t>
                      </a:r>
                      <a:r>
                        <a:rPr lang="en-US" altLang="zh-TW" sz="800" b="1">
                          <a:solidFill>
                            <a:srgbClr val="000000"/>
                          </a:solidFill>
                          <a:effectLst/>
                          <a:latin typeface="Times"/>
                        </a:rPr>
                        <a:t>(</a:t>
                      </a:r>
                      <a:r>
                        <a:rPr lang="en-US" sz="800" b="1">
                          <a:solidFill>
                            <a:srgbClr val="000000"/>
                          </a:solidFill>
                          <a:effectLst/>
                          <a:latin typeface="Times"/>
                        </a:rPr>
                        <a:t>age)</a:t>
                      </a:r>
                      <a:endParaRPr lang="en-US" sz="800">
                        <a:effectLst/>
                      </a:endParaRPr>
                    </a:p>
                  </a:txBody>
                  <a:tcPr marL="4389" marR="4389" marT="4389" marB="4389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TW" altLang="en-US" sz="800">
                          <a:solidFill>
                            <a:srgbClr val="000000"/>
                          </a:solidFill>
                          <a:effectLst/>
                          <a:latin typeface="Songti TC" panose="02010600040101010101" pitchFamily="2" charset="-120"/>
                          <a:ea typeface="Songti TC" panose="02010600040101010101" pitchFamily="2" charset="-120"/>
                        </a:rPr>
                        <a:t>年齡越大，中風風險越高</a:t>
                      </a:r>
                      <a:endParaRPr lang="zh-TW" altLang="en-US" sz="800">
                        <a:effectLst/>
                      </a:endParaRPr>
                    </a:p>
                  </a:txBody>
                  <a:tcPr marL="4389" marR="4389" marT="4389" marB="4389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TW" sz="800">
                          <a:solidFill>
                            <a:srgbClr val="000000"/>
                          </a:solidFill>
                          <a:effectLst/>
                          <a:latin typeface="Times"/>
                        </a:rPr>
                        <a:t>53.2%</a:t>
                      </a:r>
                      <a:endParaRPr lang="en-TW" sz="800">
                        <a:effectLst/>
                      </a:endParaRPr>
                    </a:p>
                  </a:txBody>
                  <a:tcPr marL="4389" marR="4389" marT="4389" marB="4389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270576"/>
                  </a:ext>
                </a:extLst>
              </a:tr>
              <a:tr h="25569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TW" sz="800">
                          <a:solidFill>
                            <a:srgbClr val="000000"/>
                          </a:solidFill>
                          <a:effectLst/>
                          <a:latin typeface="Times"/>
                        </a:rPr>
                        <a:t>2</a:t>
                      </a:r>
                      <a:endParaRPr lang="en-TW" sz="800">
                        <a:effectLst/>
                      </a:endParaRPr>
                    </a:p>
                  </a:txBody>
                  <a:tcPr marL="4389" marR="4389" marT="4389" marB="4389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TW" altLang="en-US" sz="800" b="1">
                          <a:solidFill>
                            <a:srgbClr val="000000"/>
                          </a:solidFill>
                          <a:effectLst/>
                          <a:latin typeface="Songti TC" panose="02010600040101010101" pitchFamily="2" charset="-120"/>
                          <a:ea typeface="Songti TC" panose="02010600040101010101" pitchFamily="2" charset="-120"/>
                        </a:rPr>
                        <a:t>職業</a:t>
                      </a:r>
                      <a:r>
                        <a:rPr lang="zh-TW" altLang="en-US" sz="800" b="1">
                          <a:solidFill>
                            <a:srgbClr val="000000"/>
                          </a:solidFill>
                          <a:effectLst/>
                          <a:latin typeface="Times"/>
                        </a:rPr>
                        <a:t> </a:t>
                      </a:r>
                      <a:r>
                        <a:rPr lang="en-US" altLang="zh-TW" sz="800" b="1">
                          <a:solidFill>
                            <a:srgbClr val="000000"/>
                          </a:solidFill>
                          <a:effectLst/>
                          <a:latin typeface="Times"/>
                        </a:rPr>
                        <a:t>(</a:t>
                      </a:r>
                      <a:r>
                        <a:rPr lang="en-US" sz="800" b="1">
                          <a:solidFill>
                            <a:srgbClr val="000000"/>
                          </a:solidFill>
                          <a:effectLst/>
                          <a:latin typeface="Times"/>
                        </a:rPr>
                        <a:t>work_type_children)</a:t>
                      </a:r>
                      <a:endParaRPr lang="en-US" sz="800">
                        <a:effectLst/>
                      </a:endParaRPr>
                    </a:p>
                  </a:txBody>
                  <a:tcPr marL="4389" marR="4389" marT="4389" marB="4389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TW" altLang="en-US" sz="800">
                          <a:solidFill>
                            <a:srgbClr val="000000"/>
                          </a:solidFill>
                          <a:effectLst/>
                          <a:latin typeface="Songti TC" panose="02010600040101010101" pitchFamily="2" charset="-120"/>
                          <a:ea typeface="Songti TC" panose="02010600040101010101" pitchFamily="2" charset="-120"/>
                        </a:rPr>
                        <a:t>兒童群體幾乎無中風，成為顯著特徵</a:t>
                      </a:r>
                      <a:endParaRPr lang="zh-TW" altLang="en-US" sz="800">
                        <a:effectLst/>
                      </a:endParaRPr>
                    </a:p>
                  </a:txBody>
                  <a:tcPr marL="4389" marR="4389" marT="4389" marB="4389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TW" sz="800">
                          <a:solidFill>
                            <a:srgbClr val="000000"/>
                          </a:solidFill>
                          <a:effectLst/>
                          <a:latin typeface="Times"/>
                        </a:rPr>
                        <a:t>6.0%</a:t>
                      </a:r>
                      <a:endParaRPr lang="en-TW" sz="800">
                        <a:effectLst/>
                      </a:endParaRPr>
                    </a:p>
                  </a:txBody>
                  <a:tcPr marL="4389" marR="4389" marT="4389" marB="4389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3780411"/>
                  </a:ext>
                </a:extLst>
              </a:tr>
              <a:tr h="51104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TW" sz="800">
                          <a:solidFill>
                            <a:srgbClr val="000000"/>
                          </a:solidFill>
                          <a:effectLst/>
                          <a:latin typeface="Times"/>
                        </a:rPr>
                        <a:t>3</a:t>
                      </a:r>
                      <a:endParaRPr lang="en-TW" sz="800">
                        <a:effectLst/>
                      </a:endParaRPr>
                    </a:p>
                  </a:txBody>
                  <a:tcPr marL="4389" marR="4389" marT="4389" marB="4389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TW" altLang="en-US" sz="800" b="1">
                          <a:solidFill>
                            <a:srgbClr val="000000"/>
                          </a:solidFill>
                          <a:effectLst/>
                          <a:latin typeface="Songti TC" panose="02010600040101010101" pitchFamily="2" charset="-120"/>
                          <a:ea typeface="Songti TC" panose="02010600040101010101" pitchFamily="2" charset="-120"/>
                        </a:rPr>
                        <a:t>吸菸狀態</a:t>
                      </a:r>
                      <a:r>
                        <a:rPr lang="zh-TW" altLang="en-US" sz="800" b="1">
                          <a:solidFill>
                            <a:srgbClr val="000000"/>
                          </a:solidFill>
                          <a:effectLst/>
                          <a:latin typeface="Times"/>
                        </a:rPr>
                        <a:t> </a:t>
                      </a:r>
                      <a:r>
                        <a:rPr lang="en-US" altLang="zh-TW" sz="800" b="1">
                          <a:solidFill>
                            <a:srgbClr val="000000"/>
                          </a:solidFill>
                          <a:effectLst/>
                          <a:latin typeface="Times"/>
                        </a:rPr>
                        <a:t>(</a:t>
                      </a:r>
                      <a:r>
                        <a:rPr lang="en-US" sz="800" b="1">
                          <a:solidFill>
                            <a:srgbClr val="000000"/>
                          </a:solidFill>
                          <a:effectLst/>
                          <a:latin typeface="Times"/>
                        </a:rPr>
                        <a:t>never smoked)</a:t>
                      </a:r>
                      <a:endParaRPr lang="en-US" sz="800">
                        <a:effectLst/>
                      </a:endParaRPr>
                    </a:p>
                  </a:txBody>
                  <a:tcPr marL="4389" marR="4389" marT="4389" marB="4389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TW" altLang="en-US" sz="800">
                          <a:solidFill>
                            <a:srgbClr val="000000"/>
                          </a:solidFill>
                          <a:effectLst/>
                          <a:latin typeface="Songti TC" panose="02010600040101010101" pitchFamily="2" charset="-120"/>
                          <a:ea typeface="Songti TC" panose="02010600040101010101" pitchFamily="2" charset="-120"/>
                        </a:rPr>
                        <a:t>與中風風險有顯著差異</a:t>
                      </a:r>
                      <a:endParaRPr lang="zh-TW" altLang="en-US" sz="800">
                        <a:effectLst/>
                      </a:endParaRPr>
                    </a:p>
                  </a:txBody>
                  <a:tcPr marL="4389" marR="4389" marT="4389" marB="4389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TW" sz="800">
                          <a:solidFill>
                            <a:srgbClr val="000000"/>
                          </a:solidFill>
                          <a:effectLst/>
                          <a:latin typeface="Times"/>
                        </a:rPr>
                        <a:t>5.4%</a:t>
                      </a:r>
                      <a:endParaRPr lang="en-TW" sz="800">
                        <a:effectLst/>
                      </a:endParaRPr>
                    </a:p>
                  </a:txBody>
                  <a:tcPr marL="4389" marR="4389" marT="4389" marB="4389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1538704"/>
                  </a:ext>
                </a:extLst>
              </a:tr>
              <a:tr h="34454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TW" sz="800">
                          <a:solidFill>
                            <a:srgbClr val="000000"/>
                          </a:solidFill>
                          <a:effectLst/>
                          <a:latin typeface="Times"/>
                        </a:rPr>
                        <a:t>4</a:t>
                      </a:r>
                      <a:endParaRPr lang="en-TW" sz="800">
                        <a:effectLst/>
                      </a:endParaRPr>
                    </a:p>
                  </a:txBody>
                  <a:tcPr marL="4389" marR="4389" marT="4389" marB="4389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TW" altLang="en-US" sz="800" b="1" dirty="0">
                          <a:solidFill>
                            <a:srgbClr val="000000"/>
                          </a:solidFill>
                          <a:effectLst/>
                          <a:latin typeface="Songti TC" panose="02010600040101010101" pitchFamily="2" charset="-120"/>
                          <a:ea typeface="Songti TC" panose="02010600040101010101" pitchFamily="2" charset="-120"/>
                        </a:rPr>
                        <a:t>職業</a:t>
                      </a:r>
                      <a:r>
                        <a:rPr lang="zh-TW" altLang="en-US" sz="800" b="1" dirty="0">
                          <a:solidFill>
                            <a:srgbClr val="000000"/>
                          </a:solidFill>
                          <a:effectLst/>
                          <a:latin typeface="Times"/>
                        </a:rPr>
                        <a:t> </a:t>
                      </a:r>
                      <a:r>
                        <a:rPr lang="en-US" altLang="zh-TW" sz="800" b="1" dirty="0">
                          <a:solidFill>
                            <a:srgbClr val="000000"/>
                          </a:solidFill>
                          <a:effectLst/>
                          <a:latin typeface="Times"/>
                        </a:rPr>
                        <a:t>(</a:t>
                      </a:r>
                      <a:r>
                        <a:rPr lang="en-US" sz="800" b="1" dirty="0">
                          <a:solidFill>
                            <a:srgbClr val="000000"/>
                          </a:solidFill>
                          <a:effectLst/>
                          <a:latin typeface="Times"/>
                        </a:rPr>
                        <a:t>Private)</a:t>
                      </a:r>
                      <a:endParaRPr lang="en-US" sz="800" dirty="0">
                        <a:effectLst/>
                      </a:endParaRPr>
                    </a:p>
                  </a:txBody>
                  <a:tcPr marL="4389" marR="4389" marT="4389" marB="4389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TW" altLang="en-US" sz="800">
                          <a:solidFill>
                            <a:srgbClr val="000000"/>
                          </a:solidFill>
                          <a:effectLst/>
                          <a:latin typeface="Songti TC" panose="02010600040101010101" pitchFamily="2" charset="-120"/>
                          <a:ea typeface="Songti TC" panose="02010600040101010101" pitchFamily="2" charset="-120"/>
                        </a:rPr>
                        <a:t>私人企業工作型態與風險有關</a:t>
                      </a:r>
                      <a:endParaRPr lang="zh-TW" altLang="en-US" sz="800">
                        <a:effectLst/>
                      </a:endParaRPr>
                    </a:p>
                  </a:txBody>
                  <a:tcPr marL="4389" marR="4389" marT="4389" marB="4389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TW" sz="800">
                          <a:solidFill>
                            <a:srgbClr val="000000"/>
                          </a:solidFill>
                          <a:effectLst/>
                          <a:latin typeface="Times"/>
                        </a:rPr>
                        <a:t>5.3%</a:t>
                      </a:r>
                      <a:endParaRPr lang="en-TW" sz="800">
                        <a:effectLst/>
                      </a:endParaRPr>
                    </a:p>
                  </a:txBody>
                  <a:tcPr marL="4389" marR="4389" marT="4389" marB="4389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8389777"/>
                  </a:ext>
                </a:extLst>
              </a:tr>
              <a:tr h="51104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TW" sz="800">
                          <a:solidFill>
                            <a:srgbClr val="000000"/>
                          </a:solidFill>
                          <a:effectLst/>
                          <a:latin typeface="Times"/>
                        </a:rPr>
                        <a:t>5</a:t>
                      </a:r>
                      <a:endParaRPr lang="en-TW" sz="800">
                        <a:effectLst/>
                      </a:endParaRPr>
                    </a:p>
                  </a:txBody>
                  <a:tcPr marL="4389" marR="4389" marT="4389" marB="4389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TW" altLang="en-US" sz="800" b="1">
                          <a:solidFill>
                            <a:srgbClr val="000000"/>
                          </a:solidFill>
                          <a:effectLst/>
                          <a:latin typeface="Songti TC" panose="02010600040101010101" pitchFamily="2" charset="-120"/>
                          <a:ea typeface="Songti TC" panose="02010600040101010101" pitchFamily="2" charset="-120"/>
                        </a:rPr>
                        <a:t>平均血糖</a:t>
                      </a:r>
                      <a:r>
                        <a:rPr lang="zh-TW" altLang="en-US" sz="800" b="1">
                          <a:solidFill>
                            <a:srgbClr val="000000"/>
                          </a:solidFill>
                          <a:effectLst/>
                          <a:latin typeface="Times"/>
                        </a:rPr>
                        <a:t> </a:t>
                      </a:r>
                      <a:r>
                        <a:rPr lang="en-US" altLang="zh-TW" sz="800" b="1">
                          <a:solidFill>
                            <a:srgbClr val="000000"/>
                          </a:solidFill>
                          <a:effectLst/>
                          <a:latin typeface="Times"/>
                        </a:rPr>
                        <a:t>(</a:t>
                      </a:r>
                      <a:r>
                        <a:rPr lang="en-US" sz="800" b="1">
                          <a:solidFill>
                            <a:srgbClr val="000000"/>
                          </a:solidFill>
                          <a:effectLst/>
                          <a:latin typeface="Times"/>
                        </a:rPr>
                        <a:t>avg_glucose_level)</a:t>
                      </a:r>
                      <a:endParaRPr lang="en-US" sz="800">
                        <a:effectLst/>
                      </a:endParaRPr>
                    </a:p>
                  </a:txBody>
                  <a:tcPr marL="4389" marR="4389" marT="4389" marB="4389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TW" altLang="en-US" sz="800" dirty="0">
                          <a:solidFill>
                            <a:srgbClr val="000000"/>
                          </a:solidFill>
                          <a:effectLst/>
                          <a:latin typeface="Songti TC" panose="02010600040101010101" pitchFamily="2" charset="-120"/>
                          <a:ea typeface="Songti TC" panose="02010600040101010101" pitchFamily="2" charset="-120"/>
                        </a:rPr>
                        <a:t>高血糖</a:t>
                      </a:r>
                      <a:r>
                        <a:rPr lang="zh-TW" altLang="en-US" sz="800" dirty="0">
                          <a:solidFill>
                            <a:srgbClr val="000000"/>
                          </a:solidFill>
                          <a:effectLst/>
                          <a:latin typeface="Times"/>
                        </a:rPr>
                        <a:t> </a:t>
                      </a:r>
                      <a:r>
                        <a:rPr lang="zh-TW" altLang="en-US" sz="800" dirty="0">
                          <a:solidFill>
                            <a:srgbClr val="000000"/>
                          </a:solidFill>
                          <a:effectLst/>
                          <a:latin typeface="Symbol" pitchFamily="2" charset="2"/>
                        </a:rPr>
                        <a:t>→</a:t>
                      </a:r>
                      <a:r>
                        <a:rPr lang="zh-TW" altLang="en-US" sz="800" dirty="0">
                          <a:solidFill>
                            <a:srgbClr val="000000"/>
                          </a:solidFill>
                          <a:effectLst/>
                          <a:latin typeface="Times"/>
                        </a:rPr>
                        <a:t> </a:t>
                      </a:r>
                      <a:r>
                        <a:rPr lang="zh-TW" altLang="en-US" sz="800" dirty="0">
                          <a:solidFill>
                            <a:srgbClr val="000000"/>
                          </a:solidFill>
                          <a:effectLst/>
                          <a:latin typeface="Songti TC" panose="02010600040101010101" pitchFamily="2" charset="-120"/>
                          <a:ea typeface="Songti TC" panose="02010600040101010101" pitchFamily="2" charset="-120"/>
                        </a:rPr>
                        <a:t>中風高風險</a:t>
                      </a:r>
                      <a:endParaRPr lang="zh-TW" altLang="en-US" sz="800" dirty="0">
                        <a:effectLst/>
                      </a:endParaRPr>
                    </a:p>
                  </a:txBody>
                  <a:tcPr marL="4389" marR="4389" marT="4389" marB="4389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TW" sz="800">
                          <a:solidFill>
                            <a:srgbClr val="000000"/>
                          </a:solidFill>
                          <a:effectLst/>
                          <a:latin typeface="Times"/>
                        </a:rPr>
                        <a:t>5.1%</a:t>
                      </a:r>
                      <a:endParaRPr lang="en-TW" sz="800">
                        <a:effectLst/>
                      </a:endParaRPr>
                    </a:p>
                  </a:txBody>
                  <a:tcPr marL="4389" marR="4389" marT="4389" marB="4389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2087937"/>
                  </a:ext>
                </a:extLst>
              </a:tr>
              <a:tr h="34454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TW" sz="800">
                          <a:solidFill>
                            <a:srgbClr val="000000"/>
                          </a:solidFill>
                          <a:effectLst/>
                          <a:latin typeface="Times"/>
                        </a:rPr>
                        <a:t>6</a:t>
                      </a:r>
                      <a:endParaRPr lang="en-TW" sz="800">
                        <a:effectLst/>
                      </a:endParaRPr>
                    </a:p>
                  </a:txBody>
                  <a:tcPr marL="4389" marR="4389" marT="4389" marB="4389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TW" altLang="en-US" sz="800" b="1">
                          <a:solidFill>
                            <a:srgbClr val="000000"/>
                          </a:solidFill>
                          <a:effectLst/>
                          <a:latin typeface="Songti TC" panose="02010600040101010101" pitchFamily="2" charset="-120"/>
                          <a:ea typeface="Songti TC" panose="02010600040101010101" pitchFamily="2" charset="-120"/>
                        </a:rPr>
                        <a:t>自僱</a:t>
                      </a:r>
                      <a:r>
                        <a:rPr lang="zh-TW" altLang="en-US" sz="800" b="1">
                          <a:solidFill>
                            <a:srgbClr val="000000"/>
                          </a:solidFill>
                          <a:effectLst/>
                          <a:latin typeface="Times"/>
                        </a:rPr>
                        <a:t> </a:t>
                      </a:r>
                      <a:r>
                        <a:rPr lang="en-US" altLang="zh-TW" sz="800" b="1">
                          <a:solidFill>
                            <a:srgbClr val="000000"/>
                          </a:solidFill>
                          <a:effectLst/>
                          <a:latin typeface="Times"/>
                        </a:rPr>
                        <a:t>(</a:t>
                      </a:r>
                      <a:r>
                        <a:rPr lang="en-US" sz="800" b="1">
                          <a:solidFill>
                            <a:srgbClr val="000000"/>
                          </a:solidFill>
                          <a:effectLst/>
                          <a:latin typeface="Times"/>
                        </a:rPr>
                        <a:t>Self-employed)</a:t>
                      </a:r>
                      <a:endParaRPr lang="en-US" sz="800">
                        <a:effectLst/>
                      </a:endParaRPr>
                    </a:p>
                  </a:txBody>
                  <a:tcPr marL="4389" marR="4389" marT="4389" marB="4389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TW" altLang="en-US" sz="800">
                          <a:solidFill>
                            <a:srgbClr val="000000"/>
                          </a:solidFill>
                          <a:effectLst/>
                          <a:latin typeface="Songti TC" panose="02010600040101010101" pitchFamily="2" charset="-120"/>
                          <a:ea typeface="Songti TC" panose="02010600040101010101" pitchFamily="2" charset="-120"/>
                        </a:rPr>
                        <a:t>職業相關風險</a:t>
                      </a:r>
                      <a:endParaRPr lang="zh-TW" altLang="en-US" sz="800">
                        <a:effectLst/>
                      </a:endParaRPr>
                    </a:p>
                  </a:txBody>
                  <a:tcPr marL="4389" marR="4389" marT="4389" marB="4389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TW" sz="800" dirty="0">
                          <a:solidFill>
                            <a:srgbClr val="000000"/>
                          </a:solidFill>
                          <a:effectLst/>
                          <a:latin typeface="Times"/>
                        </a:rPr>
                        <a:t>4.3%</a:t>
                      </a:r>
                      <a:endParaRPr lang="en-TW" sz="800" dirty="0">
                        <a:effectLst/>
                      </a:endParaRPr>
                    </a:p>
                  </a:txBody>
                  <a:tcPr marL="4389" marR="4389" marT="4389" marB="4389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7946895"/>
                  </a:ext>
                </a:extLst>
              </a:tr>
              <a:tr h="17805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TW" sz="800">
                          <a:solidFill>
                            <a:srgbClr val="000000"/>
                          </a:solidFill>
                          <a:effectLst/>
                          <a:latin typeface="Times"/>
                        </a:rPr>
                        <a:t>7</a:t>
                      </a:r>
                      <a:endParaRPr lang="en-TW" sz="800">
                        <a:effectLst/>
                      </a:endParaRPr>
                    </a:p>
                  </a:txBody>
                  <a:tcPr marL="4389" marR="4389" marT="4389" marB="4389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TW" altLang="en-US" sz="800" b="1">
                          <a:solidFill>
                            <a:srgbClr val="000000"/>
                          </a:solidFill>
                          <a:effectLst/>
                          <a:latin typeface="Songti TC" panose="02010600040101010101" pitchFamily="2" charset="-120"/>
                          <a:ea typeface="Songti TC" panose="02010600040101010101" pitchFamily="2" charset="-120"/>
                        </a:rPr>
                        <a:t>性別</a:t>
                      </a:r>
                      <a:r>
                        <a:rPr lang="zh-TW" altLang="en-US" sz="800" b="1">
                          <a:solidFill>
                            <a:srgbClr val="000000"/>
                          </a:solidFill>
                          <a:effectLst/>
                          <a:latin typeface="Times"/>
                        </a:rPr>
                        <a:t> </a:t>
                      </a:r>
                      <a:r>
                        <a:rPr lang="en-US" altLang="zh-TW" sz="800" b="1">
                          <a:solidFill>
                            <a:srgbClr val="000000"/>
                          </a:solidFill>
                          <a:effectLst/>
                          <a:latin typeface="Times"/>
                        </a:rPr>
                        <a:t>(</a:t>
                      </a:r>
                      <a:r>
                        <a:rPr lang="en-US" sz="800" b="1">
                          <a:solidFill>
                            <a:srgbClr val="000000"/>
                          </a:solidFill>
                          <a:effectLst/>
                          <a:latin typeface="Times"/>
                        </a:rPr>
                        <a:t>Male)</a:t>
                      </a:r>
                      <a:endParaRPr lang="en-US" sz="800">
                        <a:effectLst/>
                      </a:endParaRPr>
                    </a:p>
                  </a:txBody>
                  <a:tcPr marL="4389" marR="4389" marT="4389" marB="4389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TW" altLang="en-US" sz="800">
                          <a:solidFill>
                            <a:srgbClr val="000000"/>
                          </a:solidFill>
                          <a:effectLst/>
                          <a:latin typeface="Songti TC" panose="02010600040101010101" pitchFamily="2" charset="-120"/>
                          <a:ea typeface="Songti TC" panose="02010600040101010101" pitchFamily="2" charset="-120"/>
                        </a:rPr>
                        <a:t>男性稍高風險</a:t>
                      </a:r>
                      <a:endParaRPr lang="zh-TW" altLang="en-US" sz="800">
                        <a:effectLst/>
                      </a:endParaRPr>
                    </a:p>
                  </a:txBody>
                  <a:tcPr marL="4389" marR="4389" marT="4389" marB="4389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TW" sz="800">
                          <a:solidFill>
                            <a:srgbClr val="000000"/>
                          </a:solidFill>
                          <a:effectLst/>
                          <a:latin typeface="Times"/>
                        </a:rPr>
                        <a:t>3.7%</a:t>
                      </a:r>
                      <a:endParaRPr lang="en-TW" sz="800">
                        <a:effectLst/>
                      </a:endParaRPr>
                    </a:p>
                  </a:txBody>
                  <a:tcPr marL="4389" marR="4389" marT="4389" marB="4389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6713944"/>
                  </a:ext>
                </a:extLst>
              </a:tr>
              <a:tr h="51104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TW" sz="800">
                          <a:solidFill>
                            <a:srgbClr val="000000"/>
                          </a:solidFill>
                          <a:effectLst/>
                          <a:latin typeface="Times"/>
                        </a:rPr>
                        <a:t>8</a:t>
                      </a:r>
                      <a:endParaRPr lang="en-TW" sz="800">
                        <a:effectLst/>
                      </a:endParaRPr>
                    </a:p>
                  </a:txBody>
                  <a:tcPr marL="4389" marR="4389" marT="4389" marB="4389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TW" altLang="en-US" sz="800" b="1">
                          <a:solidFill>
                            <a:srgbClr val="000000"/>
                          </a:solidFill>
                          <a:effectLst/>
                          <a:latin typeface="Songti TC" panose="02010600040101010101" pitchFamily="2" charset="-120"/>
                          <a:ea typeface="Songti TC" panose="02010600040101010101" pitchFamily="2" charset="-120"/>
                        </a:rPr>
                        <a:t>是否結婚</a:t>
                      </a:r>
                      <a:r>
                        <a:rPr lang="zh-TW" altLang="en-US" sz="800" b="1">
                          <a:solidFill>
                            <a:srgbClr val="000000"/>
                          </a:solidFill>
                          <a:effectLst/>
                          <a:latin typeface="Times"/>
                        </a:rPr>
                        <a:t> </a:t>
                      </a:r>
                      <a:r>
                        <a:rPr lang="en-US" altLang="zh-TW" sz="800" b="1">
                          <a:solidFill>
                            <a:srgbClr val="000000"/>
                          </a:solidFill>
                          <a:effectLst/>
                          <a:latin typeface="Times"/>
                        </a:rPr>
                        <a:t>(</a:t>
                      </a:r>
                      <a:r>
                        <a:rPr lang="en-US" sz="800" b="1">
                          <a:solidFill>
                            <a:srgbClr val="000000"/>
                          </a:solidFill>
                          <a:effectLst/>
                          <a:latin typeface="Times"/>
                        </a:rPr>
                        <a:t>ever_married)</a:t>
                      </a:r>
                      <a:endParaRPr lang="en-US" sz="800">
                        <a:effectLst/>
                      </a:endParaRPr>
                    </a:p>
                  </a:txBody>
                  <a:tcPr marL="4389" marR="4389" marT="4389" marB="4389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TW" altLang="en-US" sz="800">
                          <a:solidFill>
                            <a:srgbClr val="000000"/>
                          </a:solidFill>
                          <a:effectLst/>
                          <a:latin typeface="Songti TC" panose="02010600040101010101" pitchFamily="2" charset="-120"/>
                          <a:ea typeface="Songti TC" panose="02010600040101010101" pitchFamily="2" charset="-120"/>
                        </a:rPr>
                        <a:t>婚姻狀況可能與生活方式有關</a:t>
                      </a:r>
                      <a:endParaRPr lang="zh-TW" altLang="en-US" sz="800">
                        <a:effectLst/>
                      </a:endParaRPr>
                    </a:p>
                  </a:txBody>
                  <a:tcPr marL="4389" marR="4389" marT="4389" marB="4389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TW" sz="800">
                          <a:solidFill>
                            <a:srgbClr val="000000"/>
                          </a:solidFill>
                          <a:effectLst/>
                          <a:latin typeface="Times"/>
                        </a:rPr>
                        <a:t>3.0%</a:t>
                      </a:r>
                      <a:endParaRPr lang="en-TW" sz="800">
                        <a:effectLst/>
                      </a:endParaRPr>
                    </a:p>
                  </a:txBody>
                  <a:tcPr marL="4389" marR="4389" marT="4389" marB="4389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7432065"/>
                  </a:ext>
                </a:extLst>
              </a:tr>
              <a:tr h="34454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TW" sz="800">
                          <a:solidFill>
                            <a:srgbClr val="000000"/>
                          </a:solidFill>
                          <a:effectLst/>
                          <a:latin typeface="Times"/>
                        </a:rPr>
                        <a:t>9</a:t>
                      </a:r>
                      <a:endParaRPr lang="en-TW" sz="800">
                        <a:effectLst/>
                      </a:endParaRPr>
                    </a:p>
                  </a:txBody>
                  <a:tcPr marL="4389" marR="4389" marT="4389" marB="4389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TW" altLang="en-US" sz="800" b="1">
                          <a:solidFill>
                            <a:srgbClr val="000000"/>
                          </a:solidFill>
                          <a:effectLst/>
                          <a:latin typeface="Songti TC" panose="02010600040101010101" pitchFamily="2" charset="-120"/>
                          <a:ea typeface="Songti TC" panose="02010600040101010101" pitchFamily="2" charset="-120"/>
                        </a:rPr>
                        <a:t>吸菸狀態</a:t>
                      </a:r>
                      <a:r>
                        <a:rPr lang="zh-TW" altLang="en-US" sz="800" b="1">
                          <a:solidFill>
                            <a:srgbClr val="000000"/>
                          </a:solidFill>
                          <a:effectLst/>
                          <a:latin typeface="Times"/>
                        </a:rPr>
                        <a:t> </a:t>
                      </a:r>
                      <a:r>
                        <a:rPr lang="en-US" sz="800" b="1">
                          <a:solidFill>
                            <a:srgbClr val="000000"/>
                          </a:solidFill>
                          <a:effectLst/>
                          <a:latin typeface="Times"/>
                        </a:rPr>
                        <a:t>Unknown</a:t>
                      </a:r>
                      <a:endParaRPr lang="en-US" sz="800">
                        <a:effectLst/>
                      </a:endParaRPr>
                    </a:p>
                  </a:txBody>
                  <a:tcPr marL="4389" marR="4389" marT="4389" marB="4389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TW" altLang="en-US" sz="800">
                          <a:solidFill>
                            <a:srgbClr val="000000"/>
                          </a:solidFill>
                          <a:effectLst/>
                          <a:latin typeface="Songti TC" panose="02010600040101010101" pitchFamily="2" charset="-120"/>
                          <a:ea typeface="Songti TC" panose="02010600040101010101" pitchFamily="2" charset="-120"/>
                        </a:rPr>
                        <a:t>資料不明確的群體風險分布不同</a:t>
                      </a:r>
                      <a:endParaRPr lang="zh-TW" altLang="en-US" sz="800">
                        <a:effectLst/>
                      </a:endParaRPr>
                    </a:p>
                  </a:txBody>
                  <a:tcPr marL="4389" marR="4389" marT="4389" marB="4389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TW" sz="800">
                          <a:solidFill>
                            <a:srgbClr val="000000"/>
                          </a:solidFill>
                          <a:effectLst/>
                          <a:latin typeface="Times"/>
                        </a:rPr>
                        <a:t>2.6%</a:t>
                      </a:r>
                      <a:endParaRPr lang="en-TW" sz="800">
                        <a:effectLst/>
                      </a:endParaRPr>
                    </a:p>
                  </a:txBody>
                  <a:tcPr marL="4389" marR="4389" marT="4389" marB="4389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6743681"/>
                  </a:ext>
                </a:extLst>
              </a:tr>
              <a:tr h="34454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TW" sz="800">
                          <a:solidFill>
                            <a:srgbClr val="000000"/>
                          </a:solidFill>
                          <a:effectLst/>
                          <a:latin typeface="Times"/>
                        </a:rPr>
                        <a:t>10</a:t>
                      </a:r>
                      <a:endParaRPr lang="en-TW" sz="800">
                        <a:effectLst/>
                      </a:endParaRPr>
                    </a:p>
                  </a:txBody>
                  <a:tcPr marL="4389" marR="4389" marT="4389" marB="4389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TW" altLang="en-US" sz="800" b="1">
                          <a:solidFill>
                            <a:srgbClr val="000000"/>
                          </a:solidFill>
                          <a:effectLst/>
                          <a:latin typeface="Songti TC" panose="02010600040101010101" pitchFamily="2" charset="-120"/>
                          <a:ea typeface="Songti TC" panose="02010600040101010101" pitchFamily="2" charset="-120"/>
                        </a:rPr>
                        <a:t>居住地</a:t>
                      </a:r>
                      <a:r>
                        <a:rPr lang="zh-TW" altLang="en-US" sz="800" b="1">
                          <a:solidFill>
                            <a:srgbClr val="000000"/>
                          </a:solidFill>
                          <a:effectLst/>
                          <a:latin typeface="Times"/>
                        </a:rPr>
                        <a:t> </a:t>
                      </a:r>
                      <a:r>
                        <a:rPr lang="en-US" altLang="zh-TW" sz="800" b="1">
                          <a:solidFill>
                            <a:srgbClr val="000000"/>
                          </a:solidFill>
                          <a:effectLst/>
                          <a:latin typeface="Times"/>
                        </a:rPr>
                        <a:t>(</a:t>
                      </a:r>
                      <a:r>
                        <a:rPr lang="en-US" sz="800" b="1">
                          <a:solidFill>
                            <a:srgbClr val="000000"/>
                          </a:solidFill>
                          <a:effectLst/>
                          <a:latin typeface="Times"/>
                        </a:rPr>
                        <a:t>Rural)</a:t>
                      </a:r>
                      <a:endParaRPr lang="en-US" sz="800">
                        <a:effectLst/>
                      </a:endParaRPr>
                    </a:p>
                  </a:txBody>
                  <a:tcPr marL="4389" marR="4389" marT="4389" marB="4389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TW" altLang="en-US" sz="800">
                          <a:solidFill>
                            <a:srgbClr val="000000"/>
                          </a:solidFill>
                          <a:effectLst/>
                          <a:latin typeface="Songti TC" panose="02010600040101010101" pitchFamily="2" charset="-120"/>
                          <a:ea typeface="Songti TC" panose="02010600040101010101" pitchFamily="2" charset="-120"/>
                        </a:rPr>
                        <a:t>農村</a:t>
                      </a:r>
                      <a:r>
                        <a:rPr lang="zh-TW" altLang="en-US" sz="800">
                          <a:solidFill>
                            <a:srgbClr val="000000"/>
                          </a:solidFill>
                          <a:effectLst/>
                          <a:latin typeface="Times"/>
                        </a:rPr>
                        <a:t> </a:t>
                      </a:r>
                      <a:r>
                        <a:rPr lang="en-US" sz="800">
                          <a:solidFill>
                            <a:srgbClr val="000000"/>
                          </a:solidFill>
                          <a:effectLst/>
                          <a:latin typeface="Times"/>
                        </a:rPr>
                        <a:t>vs </a:t>
                      </a:r>
                      <a:r>
                        <a:rPr lang="zh-TW" altLang="en-US" sz="800">
                          <a:solidFill>
                            <a:srgbClr val="000000"/>
                          </a:solidFill>
                          <a:effectLst/>
                          <a:latin typeface="Songti TC" panose="02010600040101010101" pitchFamily="2" charset="-120"/>
                          <a:ea typeface="Songti TC" panose="02010600040101010101" pitchFamily="2" charset="-120"/>
                        </a:rPr>
                        <a:t>城市</a:t>
                      </a:r>
                      <a:r>
                        <a:rPr lang="zh-TW" altLang="en-US" sz="800">
                          <a:solidFill>
                            <a:srgbClr val="000000"/>
                          </a:solidFill>
                          <a:effectLst/>
                          <a:latin typeface="Times"/>
                        </a:rPr>
                        <a:t> </a:t>
                      </a:r>
                      <a:r>
                        <a:rPr lang="zh-TW" altLang="en-US" sz="800">
                          <a:solidFill>
                            <a:srgbClr val="000000"/>
                          </a:solidFill>
                          <a:effectLst/>
                          <a:latin typeface="Songti TC" panose="02010600040101010101" pitchFamily="2" charset="-120"/>
                          <a:ea typeface="Songti TC" panose="02010600040101010101" pitchFamily="2" charset="-120"/>
                        </a:rPr>
                        <a:t>差異</a:t>
                      </a:r>
                      <a:endParaRPr lang="zh-TW" altLang="en-US" sz="800">
                        <a:effectLst/>
                      </a:endParaRPr>
                    </a:p>
                  </a:txBody>
                  <a:tcPr marL="4389" marR="4389" marT="4389" marB="4389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TW" sz="800" dirty="0">
                          <a:solidFill>
                            <a:srgbClr val="000000"/>
                          </a:solidFill>
                          <a:effectLst/>
                          <a:latin typeface="Times"/>
                        </a:rPr>
                        <a:t>2.5%</a:t>
                      </a:r>
                      <a:endParaRPr lang="en-TW" sz="800" dirty="0">
                        <a:effectLst/>
                      </a:endParaRPr>
                    </a:p>
                  </a:txBody>
                  <a:tcPr marL="4389" marR="4389" marT="4389" marB="4389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5052042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45899DB3-A168-BB1F-0C12-B4BFE05433A7}"/>
              </a:ext>
            </a:extLst>
          </p:cNvPr>
          <p:cNvSpPr txBox="1"/>
          <p:nvPr/>
        </p:nvSpPr>
        <p:spPr>
          <a:xfrm>
            <a:off x="5743395" y="4826675"/>
            <a:ext cx="5540299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b="1" dirty="0">
                <a:solidFill>
                  <a:srgbClr val="002060"/>
                </a:solidFill>
              </a:rPr>
              <a:t>特徵解釋（</a:t>
            </a:r>
            <a:r>
              <a:rPr lang="en-US" sz="1600" b="1" dirty="0">
                <a:solidFill>
                  <a:srgbClr val="002060"/>
                </a:solidFill>
              </a:rPr>
              <a:t>SHAP</a:t>
            </a:r>
            <a:r>
              <a:rPr lang="en-US" sz="1600" b="1" dirty="0"/>
              <a:t>）</a:t>
            </a:r>
            <a:endParaRPr lang="en-US" sz="1600" dirty="0"/>
          </a:p>
          <a:p>
            <a:r>
              <a:rPr lang="zh-TW" altLang="en-US" sz="1600" b="1" dirty="0">
                <a:solidFill>
                  <a:srgbClr val="002060"/>
                </a:solidFill>
              </a:rPr>
              <a:t>年齡 </a:t>
            </a:r>
            <a:r>
              <a:rPr lang="en-US" altLang="zh-TW" sz="1600" b="1" dirty="0">
                <a:solidFill>
                  <a:srgbClr val="002060"/>
                </a:solidFill>
              </a:rPr>
              <a:t>(</a:t>
            </a:r>
            <a:r>
              <a:rPr lang="en-US" sz="1600" b="1" dirty="0">
                <a:solidFill>
                  <a:srgbClr val="002060"/>
                </a:solidFill>
              </a:rPr>
              <a:t>Age)</a:t>
            </a:r>
            <a:r>
              <a:rPr lang="en-US" sz="1600" dirty="0">
                <a:solidFill>
                  <a:srgbClr val="002060"/>
                </a:solidFill>
              </a:rPr>
              <a:t> </a:t>
            </a:r>
            <a:r>
              <a:rPr lang="en-US" sz="1600" dirty="0"/>
              <a:t>→ </a:t>
            </a:r>
            <a:r>
              <a:rPr lang="zh-TW" altLang="en-US" sz="1600" dirty="0"/>
              <a:t>最大影響因子 </a:t>
            </a:r>
            <a:r>
              <a:rPr lang="en-US" altLang="zh-TW" sz="1600" dirty="0"/>
              <a:t>(&gt;50%)</a:t>
            </a:r>
          </a:p>
          <a:p>
            <a:r>
              <a:rPr lang="zh-TW" altLang="en-US" sz="1600" b="1" dirty="0">
                <a:solidFill>
                  <a:srgbClr val="002060"/>
                </a:solidFill>
              </a:rPr>
              <a:t>生活方式 </a:t>
            </a:r>
            <a:r>
              <a:rPr lang="en-US" altLang="zh-TW" sz="1600" b="1" dirty="0">
                <a:solidFill>
                  <a:srgbClr val="002060"/>
                </a:solidFill>
              </a:rPr>
              <a:t>(</a:t>
            </a:r>
            <a:r>
              <a:rPr lang="en-US" sz="1600" b="1" dirty="0">
                <a:solidFill>
                  <a:srgbClr val="002060"/>
                </a:solidFill>
              </a:rPr>
              <a:t>Work type, Smoking, Marriage)</a:t>
            </a:r>
            <a:r>
              <a:rPr lang="en-US" sz="1600" dirty="0">
                <a:solidFill>
                  <a:srgbClr val="002060"/>
                </a:solidFill>
              </a:rPr>
              <a:t> </a:t>
            </a:r>
            <a:r>
              <a:rPr lang="en-US" sz="1600" dirty="0"/>
              <a:t>→ </a:t>
            </a:r>
            <a:r>
              <a:rPr lang="zh-TW" altLang="en-US" sz="1600" dirty="0"/>
              <a:t>次要影響因子</a:t>
            </a:r>
          </a:p>
          <a:p>
            <a:r>
              <a:rPr lang="zh-TW" altLang="en-US" sz="1600" b="1" dirty="0">
                <a:solidFill>
                  <a:srgbClr val="002060"/>
                </a:solidFill>
              </a:rPr>
              <a:t>血糖 </a:t>
            </a:r>
            <a:r>
              <a:rPr lang="en-US" altLang="zh-TW" sz="1600" b="1" dirty="0">
                <a:solidFill>
                  <a:srgbClr val="002060"/>
                </a:solidFill>
              </a:rPr>
              <a:t>(</a:t>
            </a:r>
            <a:r>
              <a:rPr lang="en-US" sz="1600" b="1" dirty="0">
                <a:solidFill>
                  <a:srgbClr val="002060"/>
                </a:solidFill>
              </a:rPr>
              <a:t>Glucose level)</a:t>
            </a:r>
            <a:r>
              <a:rPr lang="en-US" sz="1600" dirty="0">
                <a:solidFill>
                  <a:srgbClr val="002060"/>
                </a:solidFill>
              </a:rPr>
              <a:t> </a:t>
            </a:r>
          </a:p>
          <a:p>
            <a:endParaRPr lang="en-US" altLang="zh-TW" sz="2000" b="1" dirty="0">
              <a:solidFill>
                <a:srgbClr val="002060"/>
              </a:solidFill>
            </a:endParaRPr>
          </a:p>
          <a:p>
            <a:r>
              <a:rPr lang="zh-TW" altLang="en-US" sz="2000" b="1" dirty="0"/>
              <a:t>結論</a:t>
            </a:r>
            <a:r>
              <a:rPr lang="en-US" altLang="zh-CN" sz="2000" b="1" dirty="0"/>
              <a:t>:</a:t>
            </a:r>
            <a:r>
              <a:rPr lang="zh-CN" altLang="en-US" sz="2000" b="1" dirty="0"/>
              <a:t> </a:t>
            </a:r>
            <a:r>
              <a:rPr lang="zh-TW" altLang="en-US" sz="2000" dirty="0"/>
              <a:t>年齡 </a:t>
            </a:r>
            <a:r>
              <a:rPr lang="en-US" altLang="zh-TW" sz="2000" dirty="0"/>
              <a:t>+ </a:t>
            </a:r>
            <a:r>
              <a:rPr lang="zh-TW" altLang="en-US" sz="2000" dirty="0"/>
              <a:t>血糖 </a:t>
            </a:r>
            <a:r>
              <a:rPr lang="en-US" altLang="zh-TW" sz="2000" dirty="0"/>
              <a:t>+ </a:t>
            </a:r>
            <a:r>
              <a:rPr lang="zh-TW" altLang="en-US" sz="2000" dirty="0"/>
              <a:t>高血壓 → 核心風險組合</a:t>
            </a:r>
          </a:p>
          <a:p>
            <a:endParaRPr lang="zh-TW" altLang="en-US" dirty="0"/>
          </a:p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895966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B336C-C2EF-AF9B-0DDB-AECB06AADD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8434" y="672352"/>
            <a:ext cx="6817660" cy="779928"/>
          </a:xfrm>
        </p:spPr>
        <p:txBody>
          <a:bodyPr>
            <a:normAutofit fontScale="90000"/>
          </a:bodyPr>
          <a:lstStyle/>
          <a:p>
            <a:r>
              <a:rPr lang="en-US" altLang="zh-CN" sz="3100" dirty="0">
                <a:latin typeface="+mn-lt"/>
                <a:ea typeface="+mn-ea"/>
                <a:cs typeface="+mn-cs"/>
              </a:rPr>
              <a:t>Raw: Kaggle – Stroke Prediction Dataset</a:t>
            </a:r>
            <a:br>
              <a:rPr lang="en-US" altLang="zh-CN" dirty="0"/>
            </a:br>
            <a:endParaRPr lang="en-TW" sz="2200" dirty="0"/>
          </a:p>
        </p:txBody>
      </p:sp>
      <p:pic>
        <p:nvPicPr>
          <p:cNvPr id="10" name="Content Placeholder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7D445E9-50F5-4293-B12A-8A5952F740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1680" y="1753813"/>
            <a:ext cx="9741803" cy="3678799"/>
          </a:xfrm>
          <a:prstGeom prst="rect">
            <a:avLst/>
          </a:prstGeom>
        </p:spPr>
      </p:pic>
      <p:pic>
        <p:nvPicPr>
          <p:cNvPr id="12" name="Picture 11" descr="A computer server and a black background&#10;&#10;AI-generated content may be incorrect.">
            <a:hlinkClick r:id="rId3"/>
            <a:extLst>
              <a:ext uri="{FF2B5EF4-FFF2-40B4-BE49-F238E27FC236}">
                <a16:creationId xmlns:a16="http://schemas.microsoft.com/office/drawing/2014/main" id="{2FEAA8D5-2936-3AE8-43F9-E9520F4DD8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66094" y="42580"/>
            <a:ext cx="3059207" cy="2039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5290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17EC5D9-9895-A710-8BC4-84FD57D592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BF4AD-9F71-42B1-9BB4-E074BF5D8053}" type="datetime1">
              <a:rPr lang="en-US">
                <a:solidFill>
                  <a:schemeClr val="tx2">
                    <a:lumMod val="10000"/>
                    <a:lumOff val="90000"/>
                  </a:schemeClr>
                </a:solidFill>
              </a:rPr>
              <a:t>9/18/25</a:t>
            </a:fld>
            <a:endParaRPr lang="en-US" dirty="0">
              <a:solidFill>
                <a:schemeClr val="tx2">
                  <a:lumMod val="10000"/>
                  <a:lumOff val="90000"/>
                </a:schemeClr>
              </a:solidFill>
            </a:endParaRP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D3AF1E3-C8EB-DEF6-95FC-82152209E6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33FB498-C91A-FCF7-E61D-455522FEC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dirty="0">
                <a:solidFill>
                  <a:schemeClr val="tx2">
                    <a:lumMod val="10000"/>
                    <a:lumOff val="90000"/>
                  </a:schemeClr>
                </a:solidFill>
              </a:rPr>
              <a:t>4</a:t>
            </a:fld>
            <a:endParaRPr lang="en-US" dirty="0">
              <a:solidFill>
                <a:schemeClr val="tx2">
                  <a:lumMod val="10000"/>
                  <a:lumOff val="90000"/>
                </a:schemeClr>
              </a:solidFill>
            </a:endParaRPr>
          </a:p>
        </p:txBody>
      </p:sp>
      <p:sp>
        <p:nvSpPr>
          <p:cNvPr id="9" name="標題 8">
            <a:extLst>
              <a:ext uri="{FF2B5EF4-FFF2-40B4-BE49-F238E27FC236}">
                <a16:creationId xmlns:a16="http://schemas.microsoft.com/office/drawing/2014/main" id="{E3F2D962-6BE1-CF3C-EE8D-24EAB133E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607" y="380083"/>
            <a:ext cx="2924817" cy="991517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10000"/>
                    <a:lumOff val="90000"/>
                  </a:schemeClr>
                </a:solidFill>
                <a:latin typeface="Arial Rounded MT Bold" panose="020F0704030504030204" pitchFamily="34" charset="77"/>
              </a:rPr>
              <a:t>ETL</a:t>
            </a:r>
            <a:r>
              <a:rPr lang="zh-TW" altLang="en-US" dirty="0">
                <a:solidFill>
                  <a:schemeClr val="tx2">
                    <a:lumMod val="10000"/>
                    <a:lumOff val="90000"/>
                  </a:schemeClr>
                </a:solidFill>
                <a:latin typeface="Arial Rounded MT Bold" panose="020F0704030504030204" pitchFamily="34" charset="77"/>
              </a:rPr>
              <a:t>的流程</a:t>
            </a:r>
          </a:p>
        </p:txBody>
      </p:sp>
      <p:pic>
        <p:nvPicPr>
          <p:cNvPr id="3" name="Picture 2" descr="A diagram of a process&#10;&#10;AI-generated content may be incorrect.">
            <a:extLst>
              <a:ext uri="{FF2B5EF4-FFF2-40B4-BE49-F238E27FC236}">
                <a16:creationId xmlns:a16="http://schemas.microsoft.com/office/drawing/2014/main" id="{E0D532DF-8C94-D910-0B6E-B5FFBB2EE2F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118" t="-319" r="1979"/>
          <a:stretch>
            <a:fillRect/>
          </a:stretch>
        </p:blipFill>
        <p:spPr>
          <a:xfrm>
            <a:off x="-13854" y="-41566"/>
            <a:ext cx="12247328" cy="691273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CF70773-FD04-2A42-4F80-F0E51790568A}"/>
              </a:ext>
            </a:extLst>
          </p:cNvPr>
          <p:cNvSpPr txBox="1"/>
          <p:nvPr/>
        </p:nvSpPr>
        <p:spPr>
          <a:xfrm>
            <a:off x="658386" y="521898"/>
            <a:ext cx="24012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solidFill>
                  <a:srgbClr val="AECDE7"/>
                </a:solidFill>
              </a:rPr>
              <a:t>ETL</a:t>
            </a:r>
            <a:r>
              <a:rPr lang="zh-TW" altLang="en-US" sz="4000" b="1" dirty="0">
                <a:solidFill>
                  <a:srgbClr val="AECDE7"/>
                </a:solidFill>
              </a:rPr>
              <a:t>流程</a:t>
            </a:r>
          </a:p>
        </p:txBody>
      </p:sp>
    </p:spTree>
    <p:extLst>
      <p:ext uri="{BB962C8B-B14F-4D97-AF65-F5344CB8AC3E}">
        <p14:creationId xmlns:p14="http://schemas.microsoft.com/office/powerpoint/2010/main" val="9736036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15D4E5-8B73-D6D1-2116-BB76B2531E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5751" y="643451"/>
            <a:ext cx="4548339" cy="892161"/>
          </a:xfrm>
        </p:spPr>
        <p:txBody>
          <a:bodyPr>
            <a:normAutofit fontScale="90000"/>
          </a:bodyPr>
          <a:lstStyle/>
          <a:p>
            <a:r>
              <a:rPr lang="en-US" dirty="0"/>
              <a:t>Staging </a:t>
            </a:r>
            <a:r>
              <a:rPr lang="zh-CN" altLang="en-US" dirty="0"/>
              <a:t> </a:t>
            </a:r>
            <a:r>
              <a:rPr lang="zh-TW" altLang="en-US" dirty="0"/>
              <a:t>清洗原始表</a:t>
            </a:r>
            <a:br>
              <a:rPr lang="en-US" altLang="zh-TW" dirty="0"/>
            </a:br>
            <a:br>
              <a:rPr lang="en-US" dirty="0"/>
            </a:br>
            <a:endParaRPr lang="en-TW" dirty="0"/>
          </a:p>
        </p:txBody>
      </p:sp>
      <p:pic>
        <p:nvPicPr>
          <p:cNvPr id="13" name="Content Placeholder 12" descr="A screenshot of a table&#10;&#10;AI-generated content may be incorrect.">
            <a:extLst>
              <a:ext uri="{FF2B5EF4-FFF2-40B4-BE49-F238E27FC236}">
                <a16:creationId xmlns:a16="http://schemas.microsoft.com/office/drawing/2014/main" id="{D718A82D-4A00-7243-E9AE-7E8BCF7B9A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4095" y="1724861"/>
            <a:ext cx="7671546" cy="3514503"/>
          </a:xfr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E7543E6-11B5-6237-B5C2-CBB9A77FF579}"/>
              </a:ext>
            </a:extLst>
          </p:cNvPr>
          <p:cNvSpPr txBox="1"/>
          <p:nvPr/>
        </p:nvSpPr>
        <p:spPr>
          <a:xfrm>
            <a:off x="8444883" y="591990"/>
            <a:ext cx="3015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Staging </a:t>
            </a:r>
            <a:r>
              <a:rPr lang="zh-TW" altLang="en-US" b="1" dirty="0"/>
              <a:t>層：</a:t>
            </a:r>
            <a:r>
              <a:rPr lang="en-US" b="1" dirty="0" err="1"/>
              <a:t>stg_strokedata</a:t>
            </a:r>
            <a:endParaRPr lang="en-TW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AD9F37B-8D99-5AD6-2840-380CA50B2B93}"/>
              </a:ext>
            </a:extLst>
          </p:cNvPr>
          <p:cNvSpPr txBox="1"/>
          <p:nvPr/>
        </p:nvSpPr>
        <p:spPr>
          <a:xfrm>
            <a:off x="8229859" y="1129764"/>
            <a:ext cx="3671046" cy="5539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1. </a:t>
            </a:r>
            <a:r>
              <a:rPr lang="zh-TW" altLang="en-US" sz="12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欄位標準化</a:t>
            </a:r>
            <a:endParaRPr lang="zh-TW" altLang="en-US" sz="1200" dirty="0">
              <a:solidFill>
                <a:schemeClr val="tx2">
                  <a:lumMod val="90000"/>
                  <a:lumOff val="10000"/>
                </a:schemeClr>
              </a:solidFill>
            </a:endParaRPr>
          </a:p>
          <a:p>
            <a:r>
              <a:rPr lang="en-US" sz="1200" dirty="0" err="1"/>
              <a:t>Residence_type</a:t>
            </a:r>
            <a:r>
              <a:rPr lang="en-US" sz="1200" dirty="0"/>
              <a:t> → </a:t>
            </a:r>
            <a:r>
              <a:rPr lang="zh-TW" altLang="en-US" sz="1200" dirty="0"/>
              <a:t>改名為 </a:t>
            </a:r>
            <a:r>
              <a:rPr lang="en-US" sz="1200" dirty="0" err="1"/>
              <a:t>residence_type</a:t>
            </a:r>
            <a:r>
              <a:rPr lang="en-US" sz="1200" dirty="0"/>
              <a:t>（</a:t>
            </a:r>
            <a:r>
              <a:rPr lang="zh-TW" altLang="en-US" sz="1200" dirty="0"/>
              <a:t>命名一致化）</a:t>
            </a:r>
          </a:p>
          <a:p>
            <a:r>
              <a:rPr lang="en-US" sz="1200" dirty="0"/>
              <a:t>stroke → </a:t>
            </a:r>
            <a:r>
              <a:rPr lang="zh-TW" altLang="en-US" sz="1200" dirty="0"/>
              <a:t>轉換為布林值 </a:t>
            </a:r>
            <a:r>
              <a:rPr lang="en-US" altLang="zh-TW" sz="1200" dirty="0"/>
              <a:t>(</a:t>
            </a:r>
            <a:r>
              <a:rPr lang="en-US" sz="1200" dirty="0"/>
              <a:t>TRUE/FALSE)</a:t>
            </a:r>
          </a:p>
          <a:p>
            <a:br>
              <a:rPr lang="en-US" sz="1200" dirty="0"/>
            </a:br>
            <a:endParaRPr lang="en-US" sz="1200" dirty="0"/>
          </a:p>
          <a:p>
            <a:r>
              <a:rPr lang="en-US" sz="12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2. </a:t>
            </a:r>
            <a:r>
              <a:rPr lang="zh-TW" altLang="en-US" sz="12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型別轉換 </a:t>
            </a:r>
            <a:r>
              <a:rPr lang="en-US" altLang="zh-TW" sz="12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(</a:t>
            </a:r>
            <a:r>
              <a:rPr lang="en-US" sz="12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Data Type Casting)</a:t>
            </a:r>
            <a:endParaRPr lang="en-US" sz="1200" dirty="0">
              <a:solidFill>
                <a:schemeClr val="tx2">
                  <a:lumMod val="90000"/>
                  <a:lumOff val="10000"/>
                </a:schemeClr>
              </a:solidFill>
            </a:endParaRPr>
          </a:p>
          <a:p>
            <a:r>
              <a:rPr lang="en-US" sz="1200" dirty="0"/>
              <a:t>age → CAST </a:t>
            </a:r>
            <a:r>
              <a:rPr lang="zh-TW" altLang="en-US" sz="1200" dirty="0"/>
              <a:t>為 </a:t>
            </a:r>
            <a:r>
              <a:rPr lang="en-US" sz="1200" dirty="0"/>
              <a:t>UNSIGNED（</a:t>
            </a:r>
            <a:r>
              <a:rPr lang="zh-TW" altLang="en-US" sz="1200" dirty="0"/>
              <a:t>確保年齡是整數）</a:t>
            </a:r>
          </a:p>
          <a:p>
            <a:r>
              <a:rPr lang="en-US" sz="1200" dirty="0" err="1"/>
              <a:t>avg_glucose_level</a:t>
            </a:r>
            <a:r>
              <a:rPr lang="en-US" sz="1200" dirty="0"/>
              <a:t> → DOUBLE</a:t>
            </a:r>
          </a:p>
          <a:p>
            <a:pPr lvl="1"/>
            <a:r>
              <a:rPr lang="zh-TW" altLang="en-US" sz="1200" dirty="0"/>
              <a:t>把 </a:t>
            </a:r>
            <a:r>
              <a:rPr lang="en-US" altLang="zh-TW" sz="1200" dirty="0"/>
              <a:t>'</a:t>
            </a:r>
            <a:r>
              <a:rPr lang="en-US" sz="1200" dirty="0"/>
              <a:t>N/A' → </a:t>
            </a:r>
            <a:r>
              <a:rPr lang="zh-TW" altLang="en-US" sz="1200" dirty="0"/>
              <a:t>轉換為 </a:t>
            </a:r>
            <a:r>
              <a:rPr lang="en-US" sz="1200" dirty="0"/>
              <a:t>NULL</a:t>
            </a:r>
          </a:p>
          <a:p>
            <a:r>
              <a:rPr lang="en-US" sz="1200" dirty="0" err="1"/>
              <a:t>bmi</a:t>
            </a:r>
            <a:r>
              <a:rPr lang="en-US" sz="1200" dirty="0"/>
              <a:t> → DOUBLE</a:t>
            </a:r>
          </a:p>
          <a:p>
            <a:pPr lvl="1"/>
            <a:r>
              <a:rPr lang="zh-TW" altLang="en-US" sz="1200" dirty="0"/>
              <a:t>把 </a:t>
            </a:r>
            <a:r>
              <a:rPr lang="en-US" altLang="zh-TW" sz="1200" dirty="0"/>
              <a:t>'</a:t>
            </a:r>
            <a:r>
              <a:rPr lang="en-US" sz="1200" dirty="0"/>
              <a:t>N/A' → </a:t>
            </a:r>
            <a:r>
              <a:rPr lang="zh-TW" altLang="en-US" sz="1200" dirty="0"/>
              <a:t>轉換為 </a:t>
            </a:r>
            <a:r>
              <a:rPr lang="en-US" sz="1200" dirty="0"/>
              <a:t>NULL</a:t>
            </a:r>
          </a:p>
          <a:p>
            <a:br>
              <a:rPr lang="en-US" sz="1200" dirty="0"/>
            </a:br>
            <a:endParaRPr lang="en-US" sz="1200" dirty="0"/>
          </a:p>
          <a:p>
            <a:r>
              <a:rPr lang="en-US" sz="12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3. </a:t>
            </a:r>
            <a:r>
              <a:rPr lang="zh-TW" altLang="en-US" sz="12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去重 </a:t>
            </a:r>
            <a:r>
              <a:rPr lang="en-US" altLang="zh-TW" sz="12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(</a:t>
            </a:r>
            <a:r>
              <a:rPr lang="en-US" sz="12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Deduplication)</a:t>
            </a:r>
            <a:endParaRPr lang="en-US" sz="1200" dirty="0">
              <a:solidFill>
                <a:schemeClr val="tx2">
                  <a:lumMod val="90000"/>
                  <a:lumOff val="10000"/>
                </a:schemeClr>
              </a:solidFill>
            </a:endParaRPr>
          </a:p>
          <a:p>
            <a:r>
              <a:rPr lang="zh-TW" altLang="en-US" sz="1200" dirty="0"/>
              <a:t>使用 </a:t>
            </a:r>
            <a:r>
              <a:rPr lang="en-US" sz="1200" dirty="0"/>
              <a:t>ROW_NUMBER() OVER (PARTITION BY id ORDER BY id)</a:t>
            </a:r>
          </a:p>
          <a:p>
            <a:r>
              <a:rPr lang="zh-TW" altLang="en-US" sz="1200" dirty="0"/>
              <a:t>保留 </a:t>
            </a:r>
            <a:r>
              <a:rPr lang="en-US" sz="1200" dirty="0"/>
              <a:t>id </a:t>
            </a:r>
            <a:r>
              <a:rPr lang="zh-TW" altLang="en-US" sz="1200" dirty="0"/>
              <a:t>的第一筆記錄 → 去除重複的樣本</a:t>
            </a:r>
          </a:p>
          <a:p>
            <a:br>
              <a:rPr lang="zh-TW" altLang="en-US" sz="1200" dirty="0"/>
            </a:br>
            <a:endParaRPr lang="zh-TW" altLang="en-US" sz="1200" dirty="0"/>
          </a:p>
          <a:p>
            <a:r>
              <a:rPr lang="en-US" altLang="zh-TW" sz="12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4. </a:t>
            </a:r>
            <a:r>
              <a:rPr lang="zh-TW" altLang="en-US" sz="12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篩選 </a:t>
            </a:r>
            <a:r>
              <a:rPr lang="en-US" altLang="zh-TW" sz="12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(</a:t>
            </a:r>
            <a:r>
              <a:rPr lang="en-US" sz="12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Filtering)</a:t>
            </a:r>
            <a:endParaRPr lang="en-US" sz="1200" dirty="0">
              <a:solidFill>
                <a:schemeClr val="tx2">
                  <a:lumMod val="90000"/>
                  <a:lumOff val="10000"/>
                </a:schemeClr>
              </a:solidFill>
            </a:endParaRPr>
          </a:p>
          <a:p>
            <a:r>
              <a:rPr lang="zh-TW" altLang="en-US" sz="1200" dirty="0"/>
              <a:t>只保留 </a:t>
            </a:r>
            <a:r>
              <a:rPr lang="en-US" altLang="zh-TW" sz="1200" dirty="0"/>
              <a:t>0 &lt; </a:t>
            </a:r>
            <a:r>
              <a:rPr lang="en-US" sz="1200" dirty="0"/>
              <a:t>age &lt;= 120 </a:t>
            </a:r>
            <a:r>
              <a:rPr lang="zh-TW" altLang="en-US" sz="1200" dirty="0"/>
              <a:t>的資料 → 過濾掉異常值</a:t>
            </a:r>
          </a:p>
          <a:p>
            <a:br>
              <a:rPr lang="zh-TW" altLang="en-US" sz="1200" dirty="0"/>
            </a:br>
            <a:endParaRPr lang="zh-TW" altLang="en-US" sz="1200" dirty="0"/>
          </a:p>
          <a:p>
            <a:r>
              <a:rPr lang="en-US" altLang="zh-TW" sz="12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5. </a:t>
            </a:r>
            <a:r>
              <a:rPr lang="zh-TW" altLang="en-US" sz="12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缺失值處理 </a:t>
            </a:r>
            <a:r>
              <a:rPr lang="en-US" altLang="zh-TW" sz="12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(</a:t>
            </a:r>
            <a:r>
              <a:rPr lang="en-US" sz="12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Missing Value Handling)</a:t>
            </a:r>
            <a:endParaRPr lang="en-US" sz="1200" dirty="0">
              <a:solidFill>
                <a:schemeClr val="tx2">
                  <a:lumMod val="90000"/>
                  <a:lumOff val="10000"/>
                </a:schemeClr>
              </a:solidFill>
            </a:endParaRPr>
          </a:p>
          <a:p>
            <a:r>
              <a:rPr lang="en-US" sz="1200" dirty="0" err="1"/>
              <a:t>bmi</a:t>
            </a:r>
            <a:r>
              <a:rPr lang="en-US" sz="1200" dirty="0"/>
              <a:t> = NULL → </a:t>
            </a:r>
            <a:r>
              <a:rPr lang="zh-TW" altLang="en-US" sz="1200" dirty="0"/>
              <a:t>用 </a:t>
            </a:r>
            <a:r>
              <a:rPr lang="zh-TW" altLang="en-US" sz="1200" b="1" dirty="0"/>
              <a:t>中位數 </a:t>
            </a:r>
            <a:r>
              <a:rPr lang="en-US" altLang="zh-TW" sz="1200" b="1" dirty="0"/>
              <a:t>(</a:t>
            </a:r>
            <a:r>
              <a:rPr lang="en-US" sz="1200" b="1" dirty="0"/>
              <a:t>Median)</a:t>
            </a:r>
            <a:r>
              <a:rPr lang="en-US" sz="1200" dirty="0"/>
              <a:t> </a:t>
            </a:r>
            <a:r>
              <a:rPr lang="zh-TW" altLang="en-US" sz="1200" dirty="0"/>
              <a:t>補值</a:t>
            </a:r>
          </a:p>
          <a:p>
            <a:pPr lvl="1"/>
            <a:r>
              <a:rPr lang="zh-TW" altLang="en-US" sz="1200" dirty="0"/>
              <a:t>先計算 </a:t>
            </a:r>
            <a:r>
              <a:rPr lang="en-US" sz="1200" dirty="0" err="1"/>
              <a:t>bmi</a:t>
            </a:r>
            <a:r>
              <a:rPr lang="en-US" sz="1200" dirty="0"/>
              <a:t> </a:t>
            </a:r>
            <a:r>
              <a:rPr lang="zh-TW" altLang="en-US" sz="1200" dirty="0"/>
              <a:t>的中位數</a:t>
            </a:r>
          </a:p>
          <a:p>
            <a:pPr lvl="1"/>
            <a:r>
              <a:rPr lang="zh-TW" altLang="en-US" sz="1200" dirty="0"/>
              <a:t>更新 </a:t>
            </a:r>
            <a:r>
              <a:rPr lang="en-US" sz="1200" dirty="0" err="1"/>
              <a:t>bmi</a:t>
            </a:r>
            <a:r>
              <a:rPr lang="en-US" sz="1200" dirty="0"/>
              <a:t> IS NULL </a:t>
            </a:r>
            <a:r>
              <a:rPr lang="zh-TW" altLang="en-US" sz="1200" dirty="0"/>
              <a:t>的記錄 → 用中位數替代</a:t>
            </a:r>
          </a:p>
          <a:p>
            <a:endParaRPr lang="en-TW" dirty="0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C03DE3B8-EDC9-D8AF-51C4-058D69CCD228}"/>
              </a:ext>
            </a:extLst>
          </p:cNvPr>
          <p:cNvSpPr/>
          <p:nvPr/>
        </p:nvSpPr>
        <p:spPr>
          <a:xfrm>
            <a:off x="8162624" y="1062318"/>
            <a:ext cx="3795281" cy="5413938"/>
          </a:xfrm>
          <a:prstGeom prst="roundRect">
            <a:avLst>
              <a:gd name="adj" fmla="val 2849"/>
            </a:avLst>
          </a:prstGeom>
          <a:noFill/>
          <a:ln w="19050" cap="flat" cmpd="sng" algn="ctr">
            <a:solidFill>
              <a:srgbClr val="AECDE7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88FF4E3-7E16-19AF-0599-CD11A8AFEE2A}"/>
              </a:ext>
            </a:extLst>
          </p:cNvPr>
          <p:cNvGrpSpPr/>
          <p:nvPr/>
        </p:nvGrpSpPr>
        <p:grpSpPr>
          <a:xfrm>
            <a:off x="1116022" y="5714318"/>
            <a:ext cx="4979978" cy="761940"/>
            <a:chOff x="1112558" y="5806074"/>
            <a:chExt cx="4979978" cy="761940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A5FD8D02-2367-9F7E-EA76-5D186116FBA5}"/>
                </a:ext>
              </a:extLst>
            </p:cNvPr>
            <p:cNvGrpSpPr/>
            <p:nvPr/>
          </p:nvGrpSpPr>
          <p:grpSpPr>
            <a:xfrm>
              <a:off x="1112558" y="5806074"/>
              <a:ext cx="2031179" cy="761938"/>
              <a:chOff x="797418" y="4751711"/>
              <a:chExt cx="1936498" cy="1225063"/>
            </a:xfrm>
          </p:grpSpPr>
          <p:sp>
            <p:nvSpPr>
              <p:cNvPr id="20" name="Rounded Rectangle 19">
                <a:extLst>
                  <a:ext uri="{FF2B5EF4-FFF2-40B4-BE49-F238E27FC236}">
                    <a16:creationId xmlns:a16="http://schemas.microsoft.com/office/drawing/2014/main" id="{D42B7FF6-90B8-7446-8035-9F99DCEE9ECA}"/>
                  </a:ext>
                </a:extLst>
              </p:cNvPr>
              <p:cNvSpPr/>
              <p:nvPr/>
            </p:nvSpPr>
            <p:spPr>
              <a:xfrm>
                <a:off x="797418" y="4751711"/>
                <a:ext cx="1936498" cy="1225063"/>
              </a:xfrm>
              <a:prstGeom prst="roundRect">
                <a:avLst>
                  <a:gd name="adj" fmla="val 13360"/>
                </a:avLst>
              </a:prstGeom>
              <a:solidFill>
                <a:schemeClr val="bg1"/>
              </a:solidFill>
              <a:ln w="38100" cap="flat" cmpd="sng" algn="ctr">
                <a:solidFill>
                  <a:srgbClr val="AECDE7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TW" dirty="0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0371486-B70B-8668-D8FF-14639FF6E42D}"/>
                  </a:ext>
                </a:extLst>
              </p:cNvPr>
              <p:cNvSpPr txBox="1"/>
              <p:nvPr/>
            </p:nvSpPr>
            <p:spPr>
              <a:xfrm>
                <a:off x="1118853" y="5111555"/>
                <a:ext cx="1276420" cy="593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TW" altLang="en-US" dirty="0"/>
                  <a:t>清洗原始表</a:t>
                </a: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6003E207-C2AA-28EC-4F75-1312C32A5601}"/>
                </a:ext>
              </a:extLst>
            </p:cNvPr>
            <p:cNvGrpSpPr/>
            <p:nvPr/>
          </p:nvGrpSpPr>
          <p:grpSpPr>
            <a:xfrm>
              <a:off x="4061357" y="5806075"/>
              <a:ext cx="2031179" cy="761939"/>
              <a:chOff x="4101878" y="4661726"/>
              <a:chExt cx="1936499" cy="1225065"/>
            </a:xfrm>
          </p:grpSpPr>
          <p:sp>
            <p:nvSpPr>
              <p:cNvPr id="23" name="Rounded Rectangle 22">
                <a:extLst>
                  <a:ext uri="{FF2B5EF4-FFF2-40B4-BE49-F238E27FC236}">
                    <a16:creationId xmlns:a16="http://schemas.microsoft.com/office/drawing/2014/main" id="{1591B6D5-C222-7063-9595-44CEB64884A9}"/>
                  </a:ext>
                </a:extLst>
              </p:cNvPr>
              <p:cNvSpPr/>
              <p:nvPr/>
            </p:nvSpPr>
            <p:spPr>
              <a:xfrm>
                <a:off x="4101878" y="4661726"/>
                <a:ext cx="1936499" cy="1225065"/>
              </a:xfrm>
              <a:prstGeom prst="roundRect">
                <a:avLst>
                  <a:gd name="adj" fmla="val 13360"/>
                </a:avLst>
              </a:prstGeom>
              <a:noFill/>
              <a:ln w="38100" cap="flat" cmpd="sng" algn="ctr">
                <a:solidFill>
                  <a:srgbClr val="AECDE7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TW" dirty="0"/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FDD7C96-9391-34ED-E086-C5928E73041C}"/>
                  </a:ext>
                </a:extLst>
              </p:cNvPr>
              <p:cNvSpPr txBox="1"/>
              <p:nvPr/>
            </p:nvSpPr>
            <p:spPr>
              <a:xfrm>
                <a:off x="4321881" y="5021570"/>
                <a:ext cx="1496493" cy="593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dirty="0"/>
                  <a:t>乾淨的基礎表</a:t>
                </a:r>
              </a:p>
            </p:txBody>
          </p:sp>
        </p:grpSp>
        <p:pic>
          <p:nvPicPr>
            <p:cNvPr id="25" name="Picture 24" descr="A blue arrow pointing to the right&#10;&#10;AI-generated content may be incorrect.">
              <a:extLst>
                <a:ext uri="{FF2B5EF4-FFF2-40B4-BE49-F238E27FC236}">
                  <a16:creationId xmlns:a16="http://schemas.microsoft.com/office/drawing/2014/main" id="{C40AE495-53E7-67BB-1A98-8B6ECF451C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87437" y="5901298"/>
              <a:ext cx="830220" cy="571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915434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C6BE16-54F5-4949-46D5-62D2D79B4B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0771" y="562014"/>
            <a:ext cx="5580530" cy="865748"/>
          </a:xfrm>
        </p:spPr>
        <p:txBody>
          <a:bodyPr>
            <a:normAutofit fontScale="90000"/>
          </a:bodyPr>
          <a:lstStyle/>
          <a:p>
            <a:r>
              <a:rPr lang="en-US" dirty="0"/>
              <a:t> Intermediate </a:t>
            </a:r>
            <a:r>
              <a:rPr lang="zh-TW" altLang="en-US" dirty="0"/>
              <a:t>特徵工程</a:t>
            </a:r>
            <a:br>
              <a:rPr lang="zh-TW" altLang="en-US" dirty="0"/>
            </a:br>
            <a:endParaRPr lang="en-TW" dirty="0"/>
          </a:p>
        </p:txBody>
      </p:sp>
      <p:pic>
        <p:nvPicPr>
          <p:cNvPr id="5" name="Content Placeholder 4" descr="A table with numbers and text&#10;&#10;AI-generated content may be incorrect.">
            <a:extLst>
              <a:ext uri="{FF2B5EF4-FFF2-40B4-BE49-F238E27FC236}">
                <a16:creationId xmlns:a16="http://schemas.microsoft.com/office/drawing/2014/main" id="{32ACBE9A-BBBD-1D89-77C0-FB8AD0C042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7248" y="1666487"/>
            <a:ext cx="8844897" cy="3214796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0178942-039B-483F-38E4-126A83CC71F3}"/>
              </a:ext>
            </a:extLst>
          </p:cNvPr>
          <p:cNvSpPr txBox="1"/>
          <p:nvPr/>
        </p:nvSpPr>
        <p:spPr>
          <a:xfrm>
            <a:off x="8537745" y="486921"/>
            <a:ext cx="37528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 </a:t>
            </a:r>
            <a:r>
              <a:rPr lang="en-US" b="1" dirty="0"/>
              <a:t>Intermediate </a:t>
            </a:r>
            <a:r>
              <a:rPr lang="zh-TW" altLang="en-US" b="1" dirty="0"/>
              <a:t>層：</a:t>
            </a:r>
            <a:r>
              <a:rPr lang="en-US" dirty="0" err="1"/>
              <a:t>int_strokedata</a:t>
            </a:r>
            <a:endParaRPr lang="en-US" dirty="0"/>
          </a:p>
          <a:p>
            <a:endParaRPr lang="en-TW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D26869F9-8375-3D27-A469-4FD1E7761305}"/>
              </a:ext>
            </a:extLst>
          </p:cNvPr>
          <p:cNvSpPr/>
          <p:nvPr/>
        </p:nvSpPr>
        <p:spPr>
          <a:xfrm>
            <a:off x="8962145" y="1192154"/>
            <a:ext cx="3112607" cy="5478423"/>
          </a:xfrm>
          <a:prstGeom prst="roundRect">
            <a:avLst>
              <a:gd name="adj" fmla="val 2849"/>
            </a:avLst>
          </a:prstGeom>
          <a:noFill/>
          <a:ln w="19050" cap="flat" cmpd="sng" algn="ctr">
            <a:solidFill>
              <a:srgbClr val="AECDE7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E592338-6F50-FEC3-4E09-12F2F702C933}"/>
              </a:ext>
            </a:extLst>
          </p:cNvPr>
          <p:cNvSpPr txBox="1"/>
          <p:nvPr/>
        </p:nvSpPr>
        <p:spPr>
          <a:xfrm>
            <a:off x="9077720" y="1309958"/>
            <a:ext cx="2997032" cy="5478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b="1" dirty="0"/>
              <a:t>保留清洗後的所有原始欄位</a:t>
            </a:r>
            <a:endParaRPr lang="zh-TW" altLang="en-US" sz="1400" dirty="0"/>
          </a:p>
          <a:p>
            <a:pPr lvl="1"/>
            <a:r>
              <a:rPr lang="zh-TW" altLang="en-US" sz="1400" dirty="0"/>
              <a:t>從 </a:t>
            </a:r>
            <a:r>
              <a:rPr lang="en-US" sz="1400" dirty="0" err="1"/>
              <a:t>stg_strokedata</a:t>
            </a:r>
            <a:r>
              <a:rPr lang="en-US" sz="1400" dirty="0"/>
              <a:t> </a:t>
            </a:r>
            <a:r>
              <a:rPr lang="zh-TW" altLang="en-US" sz="1400" dirty="0"/>
              <a:t>複製 → </a:t>
            </a:r>
            <a:endParaRPr lang="en-US" altLang="zh-TW" sz="1400" dirty="0"/>
          </a:p>
          <a:p>
            <a:pPr lvl="1"/>
            <a:r>
              <a:rPr lang="zh-TW" altLang="en-US" sz="1400" dirty="0"/>
              <a:t>確保乾淨資料完整保留</a:t>
            </a:r>
            <a:endParaRPr lang="en-US" altLang="zh-TW" sz="1400" dirty="0"/>
          </a:p>
          <a:p>
            <a:pPr lvl="1"/>
            <a:endParaRPr lang="zh-TW" altLang="en-US" sz="1400" dirty="0"/>
          </a:p>
          <a:p>
            <a:r>
              <a:rPr lang="zh-TW" altLang="en-US" sz="1400" b="1" dirty="0"/>
              <a:t>新增衍生欄位</a:t>
            </a:r>
            <a:r>
              <a:rPr lang="en-US" altLang="zh-CN" sz="1400" b="1" dirty="0"/>
              <a:t>:</a:t>
            </a:r>
            <a:endParaRPr lang="en-US" altLang="zh-TW" sz="1400" b="1" dirty="0"/>
          </a:p>
          <a:p>
            <a:r>
              <a:rPr lang="zh-TW" altLang="en-US" sz="1400" b="1" dirty="0"/>
              <a:t>年齡分組 </a:t>
            </a:r>
            <a:endParaRPr lang="en-US" altLang="zh-TW" sz="1400" b="1" dirty="0"/>
          </a:p>
          <a:p>
            <a:r>
              <a:rPr lang="en-US" altLang="zh-TW" sz="1400" b="1" dirty="0"/>
              <a:t>(</a:t>
            </a:r>
            <a:r>
              <a:rPr lang="en-US" sz="1400" b="1" dirty="0" err="1"/>
              <a:t>age_group</a:t>
            </a:r>
            <a:r>
              <a:rPr lang="en-US" sz="1400" b="1" dirty="0"/>
              <a:t>)</a:t>
            </a:r>
            <a:endParaRPr lang="en-US" sz="1400" dirty="0"/>
          </a:p>
          <a:p>
            <a:pPr lvl="1"/>
            <a:r>
              <a:rPr lang="en-US" sz="1400" dirty="0"/>
              <a:t>0–14、</a:t>
            </a:r>
          </a:p>
          <a:p>
            <a:pPr lvl="1"/>
            <a:r>
              <a:rPr lang="en-US" sz="1400" dirty="0"/>
              <a:t>15–24、</a:t>
            </a:r>
          </a:p>
          <a:p>
            <a:pPr lvl="1"/>
            <a:r>
              <a:rPr lang="en-US" sz="1400" dirty="0"/>
              <a:t>25–44、</a:t>
            </a:r>
          </a:p>
          <a:p>
            <a:pPr lvl="1"/>
            <a:r>
              <a:rPr lang="en-US" sz="1400" dirty="0"/>
              <a:t>45–64、</a:t>
            </a:r>
          </a:p>
          <a:p>
            <a:pPr lvl="1"/>
            <a:r>
              <a:rPr lang="en-US" sz="1400" dirty="0"/>
              <a:t>65+</a:t>
            </a:r>
          </a:p>
          <a:p>
            <a:r>
              <a:rPr lang="en-US" sz="1400" b="1" dirty="0"/>
              <a:t>BMI </a:t>
            </a:r>
            <a:r>
              <a:rPr lang="zh-TW" altLang="en-US" sz="1400" b="1" dirty="0"/>
              <a:t>分類 </a:t>
            </a:r>
            <a:endParaRPr lang="en-US" altLang="zh-TW" sz="1400" b="1" dirty="0"/>
          </a:p>
          <a:p>
            <a:r>
              <a:rPr lang="en-US" altLang="zh-TW" sz="1400" b="1" dirty="0"/>
              <a:t>(</a:t>
            </a:r>
            <a:r>
              <a:rPr lang="en-US" sz="1400" b="1" dirty="0" err="1"/>
              <a:t>bmi_category</a:t>
            </a:r>
            <a:r>
              <a:rPr lang="en-US" sz="1400" b="1" dirty="0"/>
              <a:t>)</a:t>
            </a:r>
            <a:endParaRPr lang="en-US" sz="1400" dirty="0"/>
          </a:p>
          <a:p>
            <a:pPr lvl="1"/>
            <a:r>
              <a:rPr lang="en-US" sz="1400" dirty="0"/>
              <a:t>underweight、</a:t>
            </a:r>
          </a:p>
          <a:p>
            <a:pPr lvl="1"/>
            <a:r>
              <a:rPr lang="en-US" sz="1400" dirty="0"/>
              <a:t>normal、</a:t>
            </a:r>
          </a:p>
          <a:p>
            <a:pPr lvl="1"/>
            <a:r>
              <a:rPr lang="en-US" sz="1400" dirty="0"/>
              <a:t>overweight、</a:t>
            </a:r>
          </a:p>
          <a:p>
            <a:pPr lvl="1"/>
            <a:r>
              <a:rPr lang="en-US" sz="1400" dirty="0"/>
              <a:t>obese</a:t>
            </a:r>
          </a:p>
          <a:p>
            <a:r>
              <a:rPr lang="zh-TW" altLang="en-US" sz="1400" b="1" dirty="0"/>
              <a:t>血糖分組 </a:t>
            </a:r>
            <a:endParaRPr lang="en-US" altLang="zh-TW" sz="1400" b="1" dirty="0"/>
          </a:p>
          <a:p>
            <a:r>
              <a:rPr lang="en-US" altLang="zh-TW" sz="1400" b="1" dirty="0"/>
              <a:t>(</a:t>
            </a:r>
            <a:r>
              <a:rPr lang="en-US" sz="1400" b="1" dirty="0" err="1"/>
              <a:t>glucose_level_category</a:t>
            </a:r>
            <a:r>
              <a:rPr lang="en-US" sz="1400" b="1" dirty="0"/>
              <a:t>)</a:t>
            </a:r>
            <a:endParaRPr lang="en-US" sz="1400" dirty="0"/>
          </a:p>
          <a:p>
            <a:pPr lvl="1"/>
            <a:r>
              <a:rPr lang="en-US" sz="1400" dirty="0"/>
              <a:t>normal (&lt;100)、</a:t>
            </a:r>
          </a:p>
          <a:p>
            <a:pPr lvl="1"/>
            <a:r>
              <a:rPr lang="en-US" sz="1400" dirty="0"/>
              <a:t>pre-diabetic (100–140)、</a:t>
            </a:r>
          </a:p>
          <a:p>
            <a:pPr lvl="1"/>
            <a:r>
              <a:rPr lang="en-US" sz="1400" dirty="0"/>
              <a:t>high (141–200)、</a:t>
            </a:r>
          </a:p>
          <a:p>
            <a:pPr lvl="1"/>
            <a:r>
              <a:rPr lang="en-US" sz="1400" dirty="0"/>
              <a:t>very-high (&gt;200)</a:t>
            </a:r>
          </a:p>
          <a:p>
            <a:endParaRPr lang="en-TW" sz="140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89AA906-345B-5461-A8F7-024386779039}"/>
              </a:ext>
            </a:extLst>
          </p:cNvPr>
          <p:cNvGrpSpPr/>
          <p:nvPr/>
        </p:nvGrpSpPr>
        <p:grpSpPr>
          <a:xfrm>
            <a:off x="570311" y="5511976"/>
            <a:ext cx="2031179" cy="761938"/>
            <a:chOff x="449210" y="5247177"/>
            <a:chExt cx="1936498" cy="1225063"/>
          </a:xfrm>
        </p:grpSpPr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4512CBA6-746B-E8F8-1C2D-2EB111B3BE2C}"/>
                </a:ext>
              </a:extLst>
            </p:cNvPr>
            <p:cNvSpPr/>
            <p:nvPr/>
          </p:nvSpPr>
          <p:spPr>
            <a:xfrm>
              <a:off x="449210" y="5247177"/>
              <a:ext cx="1936498" cy="1225063"/>
            </a:xfrm>
            <a:prstGeom prst="roundRect">
              <a:avLst>
                <a:gd name="adj" fmla="val 13360"/>
              </a:avLst>
            </a:prstGeom>
            <a:solidFill>
              <a:schemeClr val="bg1"/>
            </a:solidFill>
            <a:ln w="38100" cap="flat" cmpd="sng" algn="ctr">
              <a:solidFill>
                <a:srgbClr val="AECDE7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TW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032EE4C-0963-BABB-D78E-317C0F777078}"/>
                </a:ext>
              </a:extLst>
            </p:cNvPr>
            <p:cNvSpPr txBox="1"/>
            <p:nvPr/>
          </p:nvSpPr>
          <p:spPr>
            <a:xfrm>
              <a:off x="633524" y="5595440"/>
              <a:ext cx="1536229" cy="5938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b="1" dirty="0" err="1"/>
                <a:t>i</a:t>
              </a:r>
              <a:r>
                <a:rPr lang="en-US" dirty="0" err="1"/>
                <a:t>nt_strokedata</a:t>
              </a:r>
              <a:endParaRPr lang="zh-TW" altLang="en-US" dirty="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7667980-9FCF-C3BD-A276-E132F182224D}"/>
              </a:ext>
            </a:extLst>
          </p:cNvPr>
          <p:cNvGrpSpPr/>
          <p:nvPr/>
        </p:nvGrpSpPr>
        <p:grpSpPr>
          <a:xfrm>
            <a:off x="3605259" y="5534046"/>
            <a:ext cx="2031179" cy="761939"/>
            <a:chOff x="3732388" y="5086560"/>
            <a:chExt cx="1936499" cy="1225064"/>
          </a:xfrm>
        </p:grpSpPr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2A75E186-96C7-CD2A-E597-B4C9968DFBE7}"/>
                </a:ext>
              </a:extLst>
            </p:cNvPr>
            <p:cNvSpPr/>
            <p:nvPr/>
          </p:nvSpPr>
          <p:spPr>
            <a:xfrm>
              <a:off x="3732388" y="5086560"/>
              <a:ext cx="1936499" cy="1225064"/>
            </a:xfrm>
            <a:prstGeom prst="roundRect">
              <a:avLst>
                <a:gd name="adj" fmla="val 13360"/>
              </a:avLst>
            </a:prstGeom>
            <a:noFill/>
            <a:ln w="38100" cap="flat" cmpd="sng" algn="ctr">
              <a:solidFill>
                <a:srgbClr val="AECDE7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TW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CC1433D-0663-E2AD-A090-67F543E51C64}"/>
                </a:ext>
              </a:extLst>
            </p:cNvPr>
            <p:cNvSpPr txBox="1"/>
            <p:nvPr/>
          </p:nvSpPr>
          <p:spPr>
            <a:xfrm>
              <a:off x="4114991" y="5402181"/>
              <a:ext cx="1056349" cy="5938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dirty="0"/>
                <a:t>乾淨數據</a:t>
              </a:r>
            </a:p>
          </p:txBody>
        </p:sp>
      </p:grp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BA15764D-7F2A-8A93-5D2E-7D23C7139E94}"/>
              </a:ext>
            </a:extLst>
          </p:cNvPr>
          <p:cNvSpPr/>
          <p:nvPr/>
        </p:nvSpPr>
        <p:spPr>
          <a:xfrm>
            <a:off x="6396628" y="5534047"/>
            <a:ext cx="2031179" cy="761939"/>
          </a:xfrm>
          <a:prstGeom prst="roundRect">
            <a:avLst>
              <a:gd name="adj" fmla="val 13360"/>
            </a:avLst>
          </a:prstGeom>
          <a:noFill/>
          <a:ln w="38100" cap="flat" cmpd="sng" algn="ctr">
            <a:solidFill>
              <a:srgbClr val="AECDE7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TW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ACB822D-E8E8-68B0-5BD6-F01C9608B356}"/>
              </a:ext>
            </a:extLst>
          </p:cNvPr>
          <p:cNvSpPr txBox="1"/>
          <p:nvPr/>
        </p:nvSpPr>
        <p:spPr>
          <a:xfrm>
            <a:off x="6858219" y="573035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特徵工程</a:t>
            </a:r>
            <a:endParaRPr lang="en-US" altLang="zh-TW" dirty="0"/>
          </a:p>
        </p:txBody>
      </p:sp>
      <p:pic>
        <p:nvPicPr>
          <p:cNvPr id="23" name="Picture 22" descr="A blue plus symbol with black background&#10;&#10;AI-generated content may be incorrect.">
            <a:extLst>
              <a:ext uri="{FF2B5EF4-FFF2-40B4-BE49-F238E27FC236}">
                <a16:creationId xmlns:a16="http://schemas.microsoft.com/office/drawing/2014/main" id="{131E86D4-1915-C274-2ED2-A60AC6BB7B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4804" y="5689190"/>
            <a:ext cx="459756" cy="459756"/>
          </a:xfrm>
          <a:prstGeom prst="rect">
            <a:avLst/>
          </a:prstGeom>
        </p:spPr>
      </p:pic>
      <p:pic>
        <p:nvPicPr>
          <p:cNvPr id="25" name="Picture 24" descr="A blue symbol on a black background&#10;&#10;AI-generated content may be incorrect.">
            <a:extLst>
              <a:ext uri="{FF2B5EF4-FFF2-40B4-BE49-F238E27FC236}">
                <a16:creationId xmlns:a16="http://schemas.microsoft.com/office/drawing/2014/main" id="{2EAD73BE-3DAE-F8E7-70BB-7618A9227B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6569" y="5661898"/>
            <a:ext cx="622702" cy="622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2987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8A9E1-7313-D84B-170F-AF1D61060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1917" y="193696"/>
            <a:ext cx="3240741" cy="773049"/>
          </a:xfrm>
        </p:spPr>
        <p:txBody>
          <a:bodyPr>
            <a:normAutofit fontScale="90000"/>
          </a:bodyPr>
          <a:lstStyle/>
          <a:p>
            <a:r>
              <a:rPr lang="en-US" dirty="0"/>
              <a:t>Mart </a:t>
            </a:r>
            <a:r>
              <a:rPr lang="zh-TW" altLang="en-US" dirty="0"/>
              <a:t>聚合</a:t>
            </a:r>
            <a:br>
              <a:rPr lang="zh-TW" altLang="en-US" dirty="0"/>
            </a:br>
            <a:endParaRPr lang="en-TW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55D722-FA81-4AA2-35AA-890708BDFA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3B3B6-CA41-8F41-9C23-3698B6AD6FCA}" type="datetime1">
              <a:rPr lang="en-US" smtClean="0"/>
              <a:t>9/18/25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8EBB44-3A2B-665F-1240-8787F9CC49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291CC8-7168-79EF-9F44-7C62AC2A04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7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6C6844C-C90A-BA8E-F73D-70B62AB22717}"/>
              </a:ext>
            </a:extLst>
          </p:cNvPr>
          <p:cNvSpPr txBox="1"/>
          <p:nvPr/>
        </p:nvSpPr>
        <p:spPr>
          <a:xfrm>
            <a:off x="8434035" y="443912"/>
            <a:ext cx="31646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Mart </a:t>
            </a:r>
            <a:r>
              <a:rPr lang="zh-TW" altLang="en-US" b="1" dirty="0"/>
              <a:t>層：</a:t>
            </a:r>
            <a:r>
              <a:rPr lang="en-US" dirty="0" err="1"/>
              <a:t>mart_xxx_summary</a:t>
            </a:r>
            <a:endParaRPr lang="en-US" dirty="0"/>
          </a:p>
          <a:p>
            <a:endParaRPr lang="en-TW" dirty="0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BC3DF260-7ADD-F5EB-ECB2-B1E517401F20}"/>
              </a:ext>
            </a:extLst>
          </p:cNvPr>
          <p:cNvSpPr/>
          <p:nvPr/>
        </p:nvSpPr>
        <p:spPr>
          <a:xfrm>
            <a:off x="8334396" y="979715"/>
            <a:ext cx="3532627" cy="5309354"/>
          </a:xfrm>
          <a:prstGeom prst="roundRect">
            <a:avLst>
              <a:gd name="adj" fmla="val 2849"/>
            </a:avLst>
          </a:prstGeom>
          <a:noFill/>
          <a:ln w="19050" cap="flat" cmpd="sng" algn="ctr">
            <a:solidFill>
              <a:srgbClr val="AECDE7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100FA2E-66EC-B3B0-E185-1D0652FA93C0}"/>
              </a:ext>
            </a:extLst>
          </p:cNvPr>
          <p:cNvSpPr txBox="1"/>
          <p:nvPr/>
        </p:nvSpPr>
        <p:spPr>
          <a:xfrm>
            <a:off x="8398302" y="1056639"/>
            <a:ext cx="3579299" cy="54322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b="1" dirty="0"/>
              <a:t>在 </a:t>
            </a:r>
            <a:r>
              <a:rPr lang="en-US" altLang="zh-CN" sz="1400" b="1" dirty="0"/>
              <a:t>M</a:t>
            </a:r>
            <a:r>
              <a:rPr lang="en-US" sz="1400" b="1" dirty="0"/>
              <a:t>art </a:t>
            </a:r>
            <a:r>
              <a:rPr lang="zh-TW" altLang="en-US" sz="1400" b="1" dirty="0"/>
              <a:t>層做的處理</a:t>
            </a:r>
            <a:endParaRPr lang="en-US" altLang="zh-TW" sz="1400" b="1" dirty="0"/>
          </a:p>
          <a:p>
            <a:endParaRPr lang="zh-TW" altLang="en-US" sz="1400" dirty="0"/>
          </a:p>
          <a:p>
            <a:r>
              <a:rPr lang="zh-TW" altLang="en-US" sz="1400" b="1" dirty="0"/>
              <a:t>年齡分組彙總 </a:t>
            </a:r>
            <a:r>
              <a:rPr lang="en-US" altLang="zh-TW" sz="1400" b="1" dirty="0"/>
              <a:t>(</a:t>
            </a:r>
            <a:r>
              <a:rPr lang="en-US" sz="1400" b="1" dirty="0" err="1"/>
              <a:t>mart_age_summary</a:t>
            </a:r>
            <a:r>
              <a:rPr lang="en-US" sz="1400" b="1" dirty="0"/>
              <a:t>)</a:t>
            </a:r>
            <a:endParaRPr lang="en-US" sz="1400" dirty="0"/>
          </a:p>
          <a:p>
            <a:pPr lvl="1"/>
            <a:r>
              <a:rPr lang="zh-TW" altLang="en-US" sz="1400" dirty="0"/>
              <a:t>依照 </a:t>
            </a:r>
            <a:r>
              <a:rPr lang="en-US" sz="1400" dirty="0" err="1"/>
              <a:t>age_group</a:t>
            </a:r>
            <a:r>
              <a:rPr lang="en-US" sz="1400" dirty="0"/>
              <a:t> </a:t>
            </a:r>
            <a:r>
              <a:rPr lang="zh-TW" altLang="en-US" sz="1400" dirty="0"/>
              <a:t>分組</a:t>
            </a:r>
          </a:p>
          <a:p>
            <a:pPr lvl="1"/>
            <a:r>
              <a:rPr lang="zh-TW" altLang="en-US" sz="1400" dirty="0"/>
              <a:t>計算：</a:t>
            </a:r>
          </a:p>
          <a:p>
            <a:pPr lvl="2"/>
            <a:r>
              <a:rPr lang="en-US" sz="1400" dirty="0" err="1"/>
              <a:t>stroke_count</a:t>
            </a:r>
            <a:r>
              <a:rPr lang="en-US" sz="1400" dirty="0"/>
              <a:t>：</a:t>
            </a:r>
            <a:r>
              <a:rPr lang="zh-TW" altLang="en-US" sz="1400" dirty="0"/>
              <a:t>中風人數</a:t>
            </a:r>
          </a:p>
          <a:p>
            <a:pPr lvl="2"/>
            <a:r>
              <a:rPr lang="en-US" sz="1400" dirty="0" err="1"/>
              <a:t>total_count</a:t>
            </a:r>
            <a:r>
              <a:rPr lang="en-US" sz="1400" dirty="0"/>
              <a:t>：</a:t>
            </a:r>
            <a:r>
              <a:rPr lang="zh-TW" altLang="en-US" sz="1400" dirty="0"/>
              <a:t>總人數</a:t>
            </a:r>
            <a:endParaRPr lang="en-US" altLang="zh-TW" sz="1400" dirty="0"/>
          </a:p>
          <a:p>
            <a:pPr lvl="2"/>
            <a:r>
              <a:rPr lang="en-US" sz="1400" dirty="0" err="1"/>
              <a:t>stroke_rate</a:t>
            </a:r>
            <a:r>
              <a:rPr lang="en-US" sz="1400" dirty="0"/>
              <a:t>：</a:t>
            </a:r>
          </a:p>
          <a:p>
            <a:pPr lvl="2"/>
            <a:r>
              <a:rPr lang="zh-TW" altLang="en-US" sz="1400" dirty="0"/>
              <a:t>中風率 </a:t>
            </a:r>
            <a:r>
              <a:rPr lang="en-US" altLang="zh-TW" sz="1400" dirty="0"/>
              <a:t>= </a:t>
            </a:r>
            <a:r>
              <a:rPr lang="en-US" sz="1400" dirty="0" err="1"/>
              <a:t>stroke_count</a:t>
            </a:r>
            <a:r>
              <a:rPr lang="en-US" sz="1400" dirty="0"/>
              <a:t> / </a:t>
            </a:r>
            <a:r>
              <a:rPr lang="en-US" sz="1400" dirty="0" err="1"/>
              <a:t>total_count</a:t>
            </a:r>
            <a:endParaRPr lang="en-US" sz="1400" dirty="0"/>
          </a:p>
          <a:p>
            <a:endParaRPr lang="en-US" sz="1400" dirty="0"/>
          </a:p>
          <a:p>
            <a:r>
              <a:rPr lang="en-US" sz="1400" b="1" dirty="0"/>
              <a:t>BMI </a:t>
            </a:r>
            <a:r>
              <a:rPr lang="zh-TW" altLang="en-US" sz="1400" b="1" dirty="0"/>
              <a:t>分類彙總 </a:t>
            </a:r>
            <a:r>
              <a:rPr lang="en-US" altLang="zh-TW" sz="1400" b="1" dirty="0"/>
              <a:t>(</a:t>
            </a:r>
            <a:r>
              <a:rPr lang="en-US" sz="1400" b="1" dirty="0" err="1"/>
              <a:t>mart_bmi_summary</a:t>
            </a:r>
            <a:r>
              <a:rPr lang="en-US" sz="1400" b="1" dirty="0"/>
              <a:t>)</a:t>
            </a:r>
            <a:endParaRPr lang="en-US" sz="1400" dirty="0"/>
          </a:p>
          <a:p>
            <a:pPr lvl="1"/>
            <a:r>
              <a:rPr lang="zh-TW" altLang="en-US" sz="1400" dirty="0"/>
              <a:t>依照 </a:t>
            </a:r>
            <a:r>
              <a:rPr lang="en-US" sz="1400" dirty="0" err="1"/>
              <a:t>bmi_category</a:t>
            </a:r>
            <a:r>
              <a:rPr lang="en-US" sz="1400" dirty="0"/>
              <a:t> </a:t>
            </a:r>
            <a:r>
              <a:rPr lang="zh-TW" altLang="en-US" sz="1400" dirty="0"/>
              <a:t>分組</a:t>
            </a:r>
          </a:p>
          <a:p>
            <a:pPr lvl="1"/>
            <a:r>
              <a:rPr lang="zh-TW" altLang="en-US" sz="1400" dirty="0"/>
              <a:t>計算：</a:t>
            </a:r>
          </a:p>
          <a:p>
            <a:pPr lvl="2"/>
            <a:r>
              <a:rPr lang="zh-TW" altLang="en-US" sz="1400" dirty="0"/>
              <a:t>中風人數</a:t>
            </a:r>
          </a:p>
          <a:p>
            <a:pPr lvl="2"/>
            <a:r>
              <a:rPr lang="zh-TW" altLang="en-US" sz="1400" dirty="0"/>
              <a:t>總人數</a:t>
            </a:r>
          </a:p>
          <a:p>
            <a:pPr lvl="2"/>
            <a:r>
              <a:rPr lang="zh-TW" altLang="en-US" sz="1400" dirty="0"/>
              <a:t>中風率</a:t>
            </a:r>
          </a:p>
          <a:p>
            <a:endParaRPr lang="en-US" sz="1400" dirty="0"/>
          </a:p>
          <a:p>
            <a:r>
              <a:rPr lang="zh-TW" altLang="en-US" sz="1400" b="1" dirty="0"/>
              <a:t>血糖分組彙總 </a:t>
            </a:r>
            <a:r>
              <a:rPr lang="en-US" altLang="zh-TW" sz="1400" b="1" dirty="0"/>
              <a:t>(</a:t>
            </a:r>
            <a:r>
              <a:rPr lang="en-US" sz="1400" b="1" dirty="0" err="1"/>
              <a:t>mart_glucose_summary</a:t>
            </a:r>
            <a:r>
              <a:rPr lang="en-US" sz="1400" b="1" dirty="0"/>
              <a:t>)</a:t>
            </a:r>
            <a:endParaRPr lang="en-US" sz="1400" dirty="0"/>
          </a:p>
          <a:p>
            <a:pPr lvl="1"/>
            <a:r>
              <a:rPr lang="zh-TW" altLang="en-US" sz="1400" dirty="0"/>
              <a:t>依照 </a:t>
            </a:r>
            <a:r>
              <a:rPr lang="en-US" sz="1400" dirty="0" err="1"/>
              <a:t>glucose_level_category</a:t>
            </a:r>
            <a:r>
              <a:rPr lang="en-US" sz="1400" dirty="0"/>
              <a:t> </a:t>
            </a:r>
            <a:r>
              <a:rPr lang="zh-TW" altLang="en-US" sz="1400" dirty="0"/>
              <a:t>分組</a:t>
            </a:r>
          </a:p>
          <a:p>
            <a:pPr lvl="1"/>
            <a:r>
              <a:rPr lang="zh-TW" altLang="en-US" sz="1400" dirty="0"/>
              <a:t>計算：</a:t>
            </a:r>
          </a:p>
          <a:p>
            <a:pPr lvl="2"/>
            <a:r>
              <a:rPr lang="zh-TW" altLang="en-US" sz="1400" dirty="0"/>
              <a:t>中風人數</a:t>
            </a:r>
          </a:p>
          <a:p>
            <a:pPr lvl="2"/>
            <a:r>
              <a:rPr lang="zh-TW" altLang="en-US" sz="1400" dirty="0"/>
              <a:t>總人數</a:t>
            </a:r>
          </a:p>
          <a:p>
            <a:pPr lvl="2"/>
            <a:r>
              <a:rPr lang="zh-TW" altLang="en-US" sz="1400" dirty="0"/>
              <a:t>中風率</a:t>
            </a:r>
          </a:p>
          <a:p>
            <a:endParaRPr lang="en-TW" sz="1100" dirty="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C7E4627-4C62-6A98-084D-30F60D1A87ED}"/>
              </a:ext>
            </a:extLst>
          </p:cNvPr>
          <p:cNvGrpSpPr/>
          <p:nvPr/>
        </p:nvGrpSpPr>
        <p:grpSpPr>
          <a:xfrm>
            <a:off x="231747" y="5639151"/>
            <a:ext cx="4979978" cy="761940"/>
            <a:chOff x="1112558" y="5806074"/>
            <a:chExt cx="4979978" cy="761940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D3CD50A9-8FAD-3BBA-DCC2-75D391823F6B}"/>
                </a:ext>
              </a:extLst>
            </p:cNvPr>
            <p:cNvGrpSpPr/>
            <p:nvPr/>
          </p:nvGrpSpPr>
          <p:grpSpPr>
            <a:xfrm>
              <a:off x="1112558" y="5806074"/>
              <a:ext cx="2031179" cy="761938"/>
              <a:chOff x="797418" y="4751711"/>
              <a:chExt cx="1936498" cy="1225063"/>
            </a:xfrm>
          </p:grpSpPr>
          <p:sp>
            <p:nvSpPr>
              <p:cNvPr id="34" name="Rounded Rectangle 33">
                <a:extLst>
                  <a:ext uri="{FF2B5EF4-FFF2-40B4-BE49-F238E27FC236}">
                    <a16:creationId xmlns:a16="http://schemas.microsoft.com/office/drawing/2014/main" id="{0577C24F-9283-2029-8604-AF896518B89E}"/>
                  </a:ext>
                </a:extLst>
              </p:cNvPr>
              <p:cNvSpPr/>
              <p:nvPr/>
            </p:nvSpPr>
            <p:spPr>
              <a:xfrm>
                <a:off x="797418" y="4751711"/>
                <a:ext cx="1936498" cy="1225063"/>
              </a:xfrm>
              <a:prstGeom prst="roundRect">
                <a:avLst>
                  <a:gd name="adj" fmla="val 13360"/>
                </a:avLst>
              </a:prstGeom>
              <a:solidFill>
                <a:schemeClr val="bg1"/>
              </a:solidFill>
              <a:ln w="38100" cap="flat" cmpd="sng" algn="ctr">
                <a:solidFill>
                  <a:srgbClr val="AECDE7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TW" dirty="0"/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31247D7-CE4B-D076-F7AE-752369C57D03}"/>
                  </a:ext>
                </a:extLst>
              </p:cNvPr>
              <p:cNvSpPr txBox="1"/>
              <p:nvPr/>
            </p:nvSpPr>
            <p:spPr>
              <a:xfrm>
                <a:off x="945716" y="4877806"/>
                <a:ext cx="1597359" cy="9402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TW" altLang="en-US" sz="1600" b="1" dirty="0"/>
                  <a:t>個體層級的資料</a:t>
                </a:r>
                <a:r>
                  <a:rPr lang="zh-TW" altLang="en-US" sz="1600" dirty="0"/>
                  <a:t> </a:t>
                </a:r>
                <a:endParaRPr lang="en-US" altLang="zh-TW" sz="1600" dirty="0"/>
              </a:p>
              <a:p>
                <a:pPr algn="ctr"/>
                <a:r>
                  <a:rPr lang="en-US" altLang="zh-TW" sz="1600" dirty="0"/>
                  <a:t>(</a:t>
                </a:r>
                <a:r>
                  <a:rPr lang="en-US" sz="1600" dirty="0" err="1"/>
                  <a:t>int_strokedata</a:t>
                </a:r>
                <a:r>
                  <a:rPr lang="en-US" sz="1600" dirty="0"/>
                  <a:t>)</a:t>
                </a:r>
                <a:endParaRPr lang="zh-TW" altLang="en-US" sz="1600" dirty="0"/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8F4AACFA-23D7-0369-BAE4-8673C6F5E8EC}"/>
                </a:ext>
              </a:extLst>
            </p:cNvPr>
            <p:cNvGrpSpPr/>
            <p:nvPr/>
          </p:nvGrpSpPr>
          <p:grpSpPr>
            <a:xfrm>
              <a:off x="4061357" y="5806075"/>
              <a:ext cx="2031179" cy="761939"/>
              <a:chOff x="4101878" y="4661726"/>
              <a:chExt cx="1936499" cy="1225065"/>
            </a:xfrm>
          </p:grpSpPr>
          <p:sp>
            <p:nvSpPr>
              <p:cNvPr id="32" name="Rounded Rectangle 31">
                <a:extLst>
                  <a:ext uri="{FF2B5EF4-FFF2-40B4-BE49-F238E27FC236}">
                    <a16:creationId xmlns:a16="http://schemas.microsoft.com/office/drawing/2014/main" id="{81A01050-5EB4-D5EF-38B6-BFFBF2BC126F}"/>
                  </a:ext>
                </a:extLst>
              </p:cNvPr>
              <p:cNvSpPr/>
              <p:nvPr/>
            </p:nvSpPr>
            <p:spPr>
              <a:xfrm>
                <a:off x="4101878" y="4661726"/>
                <a:ext cx="1936499" cy="1225065"/>
              </a:xfrm>
              <a:prstGeom prst="roundRect">
                <a:avLst>
                  <a:gd name="adj" fmla="val 13360"/>
                </a:avLst>
              </a:prstGeom>
              <a:noFill/>
              <a:ln w="38100" cap="flat" cmpd="sng" algn="ctr">
                <a:solidFill>
                  <a:srgbClr val="AECDE7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TW" dirty="0"/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CC80B5C8-FC51-96C0-1F19-B9990F8BD0DA}"/>
                  </a:ext>
                </a:extLst>
              </p:cNvPr>
              <p:cNvSpPr txBox="1"/>
              <p:nvPr/>
            </p:nvSpPr>
            <p:spPr>
              <a:xfrm>
                <a:off x="4372530" y="4776369"/>
                <a:ext cx="1154158" cy="9402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sz="1600" dirty="0"/>
                  <a:t>聚合成 </a:t>
                </a:r>
                <a:endParaRPr lang="en-US" altLang="zh-TW" sz="1600" dirty="0"/>
              </a:p>
              <a:p>
                <a:r>
                  <a:rPr lang="zh-TW" altLang="en-US" sz="1600" b="1" dirty="0"/>
                  <a:t>分析維度表</a:t>
                </a:r>
                <a:endParaRPr lang="zh-TW" altLang="en-US" sz="1600" dirty="0"/>
              </a:p>
            </p:txBody>
          </p:sp>
        </p:grpSp>
        <p:pic>
          <p:nvPicPr>
            <p:cNvPr id="31" name="Picture 30" descr="A blue arrow pointing to the right&#10;&#10;AI-generated content may be incorrect.">
              <a:extLst>
                <a:ext uri="{FF2B5EF4-FFF2-40B4-BE49-F238E27FC236}">
                  <a16:creationId xmlns:a16="http://schemas.microsoft.com/office/drawing/2014/main" id="{D880A439-115B-C0BF-6C96-C782D07A297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87437" y="5901298"/>
              <a:ext cx="830220" cy="571491"/>
            </a:xfrm>
            <a:prstGeom prst="rect">
              <a:avLst/>
            </a:prstGeom>
          </p:spPr>
        </p:pic>
      </p:grp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D04E8D21-B870-BA0D-7F92-2C6C0C6E3ACB}"/>
              </a:ext>
            </a:extLst>
          </p:cNvPr>
          <p:cNvSpPr/>
          <p:nvPr/>
        </p:nvSpPr>
        <p:spPr>
          <a:xfrm>
            <a:off x="6014366" y="5613976"/>
            <a:ext cx="2148548" cy="923330"/>
          </a:xfrm>
          <a:prstGeom prst="roundRect">
            <a:avLst>
              <a:gd name="adj" fmla="val 13360"/>
            </a:avLst>
          </a:prstGeom>
          <a:noFill/>
          <a:ln w="38100" cap="flat" cmpd="sng" algn="ctr">
            <a:solidFill>
              <a:srgbClr val="AECDE7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TW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9719B71-E081-E583-5722-4A2D03C19C73}"/>
              </a:ext>
            </a:extLst>
          </p:cNvPr>
          <p:cNvSpPr txBox="1"/>
          <p:nvPr/>
        </p:nvSpPr>
        <p:spPr>
          <a:xfrm>
            <a:off x="6054109" y="5636098"/>
            <a:ext cx="22304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/>
              <a:t>直接提供 </a:t>
            </a:r>
            <a:endParaRPr lang="en-US" altLang="zh-TW" sz="1600" dirty="0"/>
          </a:p>
          <a:p>
            <a:r>
              <a:rPr lang="en-US" sz="1600" b="1" dirty="0"/>
              <a:t>BI </a:t>
            </a:r>
            <a:r>
              <a:rPr lang="zh-TW" altLang="en-US" sz="1600" b="1" dirty="0"/>
              <a:t>可視化 </a:t>
            </a:r>
            <a:r>
              <a:rPr lang="en-US" altLang="zh-TW" sz="1600" b="1" dirty="0"/>
              <a:t>/ </a:t>
            </a:r>
            <a:r>
              <a:rPr lang="en-US" sz="1600" b="1" dirty="0"/>
              <a:t>AI </a:t>
            </a:r>
            <a:r>
              <a:rPr lang="zh-TW" altLang="en-US" sz="1600" b="1" dirty="0"/>
              <a:t>模型</a:t>
            </a:r>
            <a:r>
              <a:rPr lang="zh-TW" altLang="en-US" sz="1600" dirty="0"/>
              <a:t> </a:t>
            </a:r>
            <a:endParaRPr lang="en-US" altLang="zh-TW" sz="1600" dirty="0"/>
          </a:p>
          <a:p>
            <a:r>
              <a:rPr lang="zh-TW" altLang="en-US" sz="1600" dirty="0"/>
              <a:t>使用</a:t>
            </a:r>
          </a:p>
        </p:txBody>
      </p:sp>
      <p:pic>
        <p:nvPicPr>
          <p:cNvPr id="38" name="Picture 37" descr="A blue arrow pointing to the right&#10;&#10;AI-generated content may be incorrect.">
            <a:extLst>
              <a:ext uri="{FF2B5EF4-FFF2-40B4-BE49-F238E27FC236}">
                <a16:creationId xmlns:a16="http://schemas.microsoft.com/office/drawing/2014/main" id="{40530395-5DFF-4247-A94C-F1907397EE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2365" y="5717578"/>
            <a:ext cx="830220" cy="571491"/>
          </a:xfrm>
          <a:prstGeom prst="rect">
            <a:avLst/>
          </a:prstGeom>
        </p:spPr>
      </p:pic>
      <p:grpSp>
        <p:nvGrpSpPr>
          <p:cNvPr id="47" name="Group 46">
            <a:extLst>
              <a:ext uri="{FF2B5EF4-FFF2-40B4-BE49-F238E27FC236}">
                <a16:creationId xmlns:a16="http://schemas.microsoft.com/office/drawing/2014/main" id="{C645016E-C23C-76E3-26BC-8B68480FED5A}"/>
              </a:ext>
            </a:extLst>
          </p:cNvPr>
          <p:cNvGrpSpPr/>
          <p:nvPr/>
        </p:nvGrpSpPr>
        <p:grpSpPr>
          <a:xfrm>
            <a:off x="484071" y="1103555"/>
            <a:ext cx="2387235" cy="1378143"/>
            <a:chOff x="548135" y="1211722"/>
            <a:chExt cx="2387235" cy="1378143"/>
          </a:xfrm>
        </p:grpSpPr>
        <p:pic>
          <p:nvPicPr>
            <p:cNvPr id="19" name="Picture 18" descr="A screenshot of a computer&#10;&#10;AI-generated content may be incorrect.">
              <a:extLst>
                <a:ext uri="{FF2B5EF4-FFF2-40B4-BE49-F238E27FC236}">
                  <a16:creationId xmlns:a16="http://schemas.microsoft.com/office/drawing/2014/main" id="{64BC2C1F-196F-992E-3F42-C739B7C3F60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r="8297" b="8110"/>
            <a:stretch>
              <a:fillRect/>
            </a:stretch>
          </p:blipFill>
          <p:spPr>
            <a:xfrm>
              <a:off x="566351" y="1534830"/>
              <a:ext cx="2369019" cy="1055035"/>
            </a:xfrm>
            <a:prstGeom prst="rect">
              <a:avLst/>
            </a:prstGeom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8DA2BF0-EFF0-173E-B99B-CA4E4F374D75}"/>
                </a:ext>
              </a:extLst>
            </p:cNvPr>
            <p:cNvSpPr txBox="1"/>
            <p:nvPr/>
          </p:nvSpPr>
          <p:spPr>
            <a:xfrm>
              <a:off x="548135" y="1211722"/>
              <a:ext cx="177324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b="1" dirty="0" err="1">
                  <a:solidFill>
                    <a:schemeClr val="tx2">
                      <a:lumMod val="90000"/>
                      <a:lumOff val="10000"/>
                    </a:schemeClr>
                  </a:solidFill>
                </a:rPr>
                <a:t>Mart_age_summary</a:t>
              </a:r>
              <a:endParaRPr lang="en-TW" sz="1400" b="1" dirty="0">
                <a:solidFill>
                  <a:schemeClr val="tx2">
                    <a:lumMod val="90000"/>
                    <a:lumOff val="10000"/>
                  </a:schemeClr>
                </a:solidFill>
              </a:endParaRP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1F26393E-19CF-BE84-8FFC-E5452A617DBB}"/>
              </a:ext>
            </a:extLst>
          </p:cNvPr>
          <p:cNvGrpSpPr/>
          <p:nvPr/>
        </p:nvGrpSpPr>
        <p:grpSpPr>
          <a:xfrm>
            <a:off x="368677" y="2709864"/>
            <a:ext cx="2858847" cy="1382973"/>
            <a:chOff x="499322" y="2605196"/>
            <a:chExt cx="2858847" cy="1382973"/>
          </a:xfrm>
        </p:grpSpPr>
        <p:pic>
          <p:nvPicPr>
            <p:cNvPr id="23" name="Picture 22" descr="A screenshot of a computer&#10;&#10;AI-generated content may be incorrect.">
              <a:extLst>
                <a:ext uri="{FF2B5EF4-FFF2-40B4-BE49-F238E27FC236}">
                  <a16:creationId xmlns:a16="http://schemas.microsoft.com/office/drawing/2014/main" id="{5ED8C16D-88EF-A2E2-7CB2-A2316DCB799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5204" y="2933134"/>
              <a:ext cx="2832965" cy="1055035"/>
            </a:xfrm>
            <a:prstGeom prst="rect">
              <a:avLst/>
            </a:prstGeom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36FFC40-1442-AAF7-153B-1C58F8EB74A1}"/>
                </a:ext>
              </a:extLst>
            </p:cNvPr>
            <p:cNvSpPr txBox="1"/>
            <p:nvPr/>
          </p:nvSpPr>
          <p:spPr>
            <a:xfrm>
              <a:off x="499322" y="2605196"/>
              <a:ext cx="17860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b="1" dirty="0" err="1">
                  <a:solidFill>
                    <a:schemeClr val="tx2">
                      <a:lumMod val="90000"/>
                      <a:lumOff val="10000"/>
                    </a:schemeClr>
                  </a:solidFill>
                </a:rPr>
                <a:t>Mart_bmi_summary</a:t>
              </a:r>
              <a:endParaRPr lang="en-TW" sz="1400" b="1" dirty="0">
                <a:solidFill>
                  <a:schemeClr val="tx2">
                    <a:lumMod val="90000"/>
                    <a:lumOff val="10000"/>
                  </a:schemeClr>
                </a:solidFill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1EDAAC46-FE54-25FD-ED06-FB1B6478547D}"/>
              </a:ext>
            </a:extLst>
          </p:cNvPr>
          <p:cNvGrpSpPr/>
          <p:nvPr/>
        </p:nvGrpSpPr>
        <p:grpSpPr>
          <a:xfrm>
            <a:off x="3404791" y="1027439"/>
            <a:ext cx="4279500" cy="1530434"/>
            <a:chOff x="3732288" y="1210256"/>
            <a:chExt cx="4279500" cy="1530434"/>
          </a:xfrm>
        </p:grpSpPr>
        <p:pic>
          <p:nvPicPr>
            <p:cNvPr id="13" name="Picture 12" descr="A screenshot of a computer&#10;&#10;AI-generated content may be incorrect.">
              <a:extLst>
                <a:ext uri="{FF2B5EF4-FFF2-40B4-BE49-F238E27FC236}">
                  <a16:creationId xmlns:a16="http://schemas.microsoft.com/office/drawing/2014/main" id="{E0D7647A-23E4-E982-90A5-C0650B27A26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r="6153" b="21702"/>
            <a:stretch>
              <a:fillRect/>
            </a:stretch>
          </p:blipFill>
          <p:spPr>
            <a:xfrm>
              <a:off x="3743004" y="1542358"/>
              <a:ext cx="4268784" cy="1198332"/>
            </a:xfrm>
            <a:prstGeom prst="rect">
              <a:avLst/>
            </a:prstGeom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40ABFD7-BDDC-1017-B820-FB7AC58BD2EC}"/>
                </a:ext>
              </a:extLst>
            </p:cNvPr>
            <p:cNvSpPr txBox="1"/>
            <p:nvPr/>
          </p:nvSpPr>
          <p:spPr>
            <a:xfrm>
              <a:off x="3732288" y="1210256"/>
              <a:ext cx="214271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b="1" dirty="0" err="1">
                  <a:solidFill>
                    <a:schemeClr val="tx2">
                      <a:lumMod val="90000"/>
                      <a:lumOff val="10000"/>
                    </a:schemeClr>
                  </a:solidFill>
                </a:rPr>
                <a:t>Mart_glucose_summary</a:t>
              </a:r>
              <a:endParaRPr lang="en-TW" sz="1400" b="1" dirty="0">
                <a:solidFill>
                  <a:schemeClr val="tx2">
                    <a:lumMod val="90000"/>
                    <a:lumOff val="10000"/>
                  </a:schemeClr>
                </a:solidFill>
              </a:endParaRP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5E85202-8EF0-C7D3-E6EC-247CEC118E17}"/>
              </a:ext>
            </a:extLst>
          </p:cNvPr>
          <p:cNvGrpSpPr/>
          <p:nvPr/>
        </p:nvGrpSpPr>
        <p:grpSpPr>
          <a:xfrm>
            <a:off x="3377362" y="2799805"/>
            <a:ext cx="4430626" cy="1220885"/>
            <a:chOff x="3732288" y="2994282"/>
            <a:chExt cx="4430626" cy="1220885"/>
          </a:xfrm>
        </p:grpSpPr>
        <p:pic>
          <p:nvPicPr>
            <p:cNvPr id="15" name="Picture 14" descr="A screenshot of a number&#10;&#10;AI-generated content may be incorrect.">
              <a:extLst>
                <a:ext uri="{FF2B5EF4-FFF2-40B4-BE49-F238E27FC236}">
                  <a16:creationId xmlns:a16="http://schemas.microsoft.com/office/drawing/2014/main" id="{0ECECAA9-4468-62A3-2477-904629FB2E5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r="6119" b="20724"/>
            <a:stretch>
              <a:fillRect/>
            </a:stretch>
          </p:blipFill>
          <p:spPr>
            <a:xfrm>
              <a:off x="3754977" y="3293563"/>
              <a:ext cx="4407937" cy="921604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711C731-4D44-063F-8F18-D4442DD94771}"/>
                </a:ext>
              </a:extLst>
            </p:cNvPr>
            <p:cNvSpPr txBox="1"/>
            <p:nvPr/>
          </p:nvSpPr>
          <p:spPr>
            <a:xfrm>
              <a:off x="3732288" y="2994282"/>
              <a:ext cx="20473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b="1" dirty="0" err="1">
                  <a:solidFill>
                    <a:schemeClr val="tx2">
                      <a:lumMod val="90000"/>
                      <a:lumOff val="10000"/>
                    </a:schemeClr>
                  </a:solidFill>
                </a:rPr>
                <a:t>Mart_gender_summary</a:t>
              </a:r>
              <a:endParaRPr lang="en-TW" sz="1400" b="1" dirty="0">
                <a:solidFill>
                  <a:schemeClr val="tx2">
                    <a:lumMod val="90000"/>
                    <a:lumOff val="10000"/>
                  </a:schemeClr>
                </a:solidFill>
              </a:endParaRP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25A4F2FC-A9E9-F448-4775-1E31C4F4B03C}"/>
              </a:ext>
            </a:extLst>
          </p:cNvPr>
          <p:cNvGrpSpPr/>
          <p:nvPr/>
        </p:nvGrpSpPr>
        <p:grpSpPr>
          <a:xfrm>
            <a:off x="324518" y="4273810"/>
            <a:ext cx="4434582" cy="1177824"/>
            <a:chOff x="368677" y="4260000"/>
            <a:chExt cx="4434582" cy="1177824"/>
          </a:xfrm>
        </p:grpSpPr>
        <p:pic>
          <p:nvPicPr>
            <p:cNvPr id="17" name="Picture 16" descr="A screenshot of a computer&#10;&#10;AI-generated content may be incorrect.">
              <a:extLst>
                <a:ext uri="{FF2B5EF4-FFF2-40B4-BE49-F238E27FC236}">
                  <a16:creationId xmlns:a16="http://schemas.microsoft.com/office/drawing/2014/main" id="{2067C631-8974-CAEC-29B9-7C4D7DB7E93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t="3871" r="4972" b="29964"/>
            <a:stretch>
              <a:fillRect/>
            </a:stretch>
          </p:blipFill>
          <p:spPr>
            <a:xfrm>
              <a:off x="422254" y="4612610"/>
              <a:ext cx="4381005" cy="825214"/>
            </a:xfrm>
            <a:prstGeom prst="rect">
              <a:avLst/>
            </a:prstGeom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FE5134C2-7867-64E6-D6BB-2381024C537F}"/>
                </a:ext>
              </a:extLst>
            </p:cNvPr>
            <p:cNvSpPr txBox="1"/>
            <p:nvPr/>
          </p:nvSpPr>
          <p:spPr>
            <a:xfrm>
              <a:off x="368677" y="4260000"/>
              <a:ext cx="217719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b="1" dirty="0" err="1">
                  <a:solidFill>
                    <a:schemeClr val="tx2">
                      <a:lumMod val="90000"/>
                      <a:lumOff val="10000"/>
                    </a:schemeClr>
                  </a:solidFill>
                </a:rPr>
                <a:t>Mart_marrage_summary</a:t>
              </a:r>
              <a:endParaRPr lang="en-TW" sz="1400" b="1" dirty="0">
                <a:solidFill>
                  <a:schemeClr val="tx2">
                    <a:lumMod val="90000"/>
                    <a:lumOff val="10000"/>
                  </a:schemeClr>
                </a:solidFill>
              </a:endParaRPr>
            </a:p>
          </p:txBody>
        </p:sp>
      </p:grp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8218ECF1-77FE-5EB6-905E-B3BF52144BCB}"/>
              </a:ext>
            </a:extLst>
          </p:cNvPr>
          <p:cNvSpPr/>
          <p:nvPr/>
        </p:nvSpPr>
        <p:spPr>
          <a:xfrm>
            <a:off x="324977" y="1090243"/>
            <a:ext cx="2811869" cy="1514953"/>
          </a:xfrm>
          <a:prstGeom prst="roundRect">
            <a:avLst>
              <a:gd name="adj" fmla="val 5889"/>
            </a:avLst>
          </a:prstGeom>
          <a:noFill/>
          <a:ln w="12700" cap="flat" cmpd="sng" algn="ctr">
            <a:solidFill>
              <a:srgbClr val="D2AEC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D29A844A-13AD-52D7-20CA-6233EAA0C173}"/>
              </a:ext>
            </a:extLst>
          </p:cNvPr>
          <p:cNvSpPr/>
          <p:nvPr/>
        </p:nvSpPr>
        <p:spPr>
          <a:xfrm>
            <a:off x="324518" y="2680431"/>
            <a:ext cx="2903006" cy="1514953"/>
          </a:xfrm>
          <a:prstGeom prst="roundRect">
            <a:avLst>
              <a:gd name="adj" fmla="val 5889"/>
            </a:avLst>
          </a:prstGeom>
          <a:noFill/>
          <a:ln w="12700" cap="flat" cmpd="sng" algn="ctr">
            <a:solidFill>
              <a:srgbClr val="D2AEC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281A3A82-BA33-4B95-3FE0-6C02A8DD5F2A}"/>
              </a:ext>
            </a:extLst>
          </p:cNvPr>
          <p:cNvSpPr/>
          <p:nvPr/>
        </p:nvSpPr>
        <p:spPr>
          <a:xfrm>
            <a:off x="324518" y="4273810"/>
            <a:ext cx="4625511" cy="1092104"/>
          </a:xfrm>
          <a:prstGeom prst="roundRect">
            <a:avLst>
              <a:gd name="adj" fmla="val 5889"/>
            </a:avLst>
          </a:prstGeom>
          <a:noFill/>
          <a:ln w="12700" cap="flat" cmpd="sng" algn="ctr">
            <a:solidFill>
              <a:srgbClr val="D2AEC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A79AB710-BED4-5271-DAAC-B92778AA8886}"/>
              </a:ext>
            </a:extLst>
          </p:cNvPr>
          <p:cNvSpPr/>
          <p:nvPr/>
        </p:nvSpPr>
        <p:spPr>
          <a:xfrm>
            <a:off x="3338453" y="961361"/>
            <a:ext cx="4412176" cy="1678281"/>
          </a:xfrm>
          <a:prstGeom prst="roundRect">
            <a:avLst>
              <a:gd name="adj" fmla="val 5889"/>
            </a:avLst>
          </a:prstGeom>
          <a:noFill/>
          <a:ln w="12700" cap="flat" cmpd="sng" algn="ctr">
            <a:solidFill>
              <a:srgbClr val="D2AEC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C814DE21-9E5E-A009-AE8C-B4FE05FF15CA}"/>
              </a:ext>
            </a:extLst>
          </p:cNvPr>
          <p:cNvSpPr/>
          <p:nvPr/>
        </p:nvSpPr>
        <p:spPr>
          <a:xfrm>
            <a:off x="3338453" y="2764777"/>
            <a:ext cx="4469535" cy="1430607"/>
          </a:xfrm>
          <a:prstGeom prst="roundRect">
            <a:avLst>
              <a:gd name="adj" fmla="val 5889"/>
            </a:avLst>
          </a:prstGeom>
          <a:noFill/>
          <a:ln w="12700" cap="flat" cmpd="sng" algn="ctr">
            <a:solidFill>
              <a:srgbClr val="D2AEC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8438127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6121F-3E0F-E656-EE5E-CAA479ADA3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0943" y="489858"/>
            <a:ext cx="5442857" cy="903513"/>
          </a:xfrm>
        </p:spPr>
        <p:txBody>
          <a:bodyPr>
            <a:normAutofit fontScale="90000"/>
          </a:bodyPr>
          <a:lstStyle/>
          <a:p>
            <a:r>
              <a:rPr lang="en-US" dirty="0"/>
              <a:t>Data Modeling</a:t>
            </a:r>
            <a:br>
              <a:rPr lang="zh-TW" altLang="en-US" dirty="0"/>
            </a:br>
            <a:endParaRPr lang="en-TW" dirty="0"/>
          </a:p>
        </p:txBody>
      </p:sp>
      <p:pic>
        <p:nvPicPr>
          <p:cNvPr id="9" name="Content Placeholder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5D4F8B0-3672-E4A9-799E-998C57DD33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87696" y="1615267"/>
            <a:ext cx="8445062" cy="4013963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284F64-3D4C-51FA-82EC-8553204E1B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0B901-38E7-F144-BE5B-4CA195CE1A49}" type="datetime1">
              <a:rPr lang="en-US" smtClean="0"/>
              <a:t>9/18/25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1BFF3C-A02C-292D-1BE0-5D27C20A97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7D004E-63B0-8B34-5CA0-5D4C6A2FD2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8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0614D6-165A-D636-7E0C-D107B9F7A5C3}"/>
              </a:ext>
            </a:extLst>
          </p:cNvPr>
          <p:cNvSpPr txBox="1"/>
          <p:nvPr/>
        </p:nvSpPr>
        <p:spPr>
          <a:xfrm>
            <a:off x="8151628" y="1148951"/>
            <a:ext cx="2220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事實表：</a:t>
            </a:r>
            <a:r>
              <a:rPr lang="en-US" dirty="0" err="1"/>
              <a:t>fact_stroke</a:t>
            </a:r>
            <a:endParaRPr lang="en-TW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A25F8A-415E-B271-E61A-83BABF7B21FF}"/>
              </a:ext>
            </a:extLst>
          </p:cNvPr>
          <p:cNvSpPr txBox="1"/>
          <p:nvPr/>
        </p:nvSpPr>
        <p:spPr>
          <a:xfrm>
            <a:off x="2077068" y="5504318"/>
            <a:ext cx="5878532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TW" altLang="en-US" dirty="0">
              <a:effectLst/>
            </a:endParaRPr>
          </a:p>
          <a:p>
            <a:pPr lvl="1"/>
            <a:r>
              <a:rPr lang="zh-TW" altLang="en-US" sz="1400" dirty="0"/>
              <a:t>事實表：</a:t>
            </a:r>
            <a:r>
              <a:rPr lang="en-US" sz="1400" dirty="0" err="1"/>
              <a:t>fact_stroke</a:t>
            </a:r>
            <a:endParaRPr lang="en-US" sz="1400" dirty="0"/>
          </a:p>
          <a:p>
            <a:pPr lvl="1"/>
            <a:endParaRPr lang="en-US" sz="1400" dirty="0"/>
          </a:p>
          <a:p>
            <a:pPr lvl="2"/>
            <a:r>
              <a:rPr lang="zh-TW" altLang="en-US" sz="1400" dirty="0"/>
              <a:t>粒度：個人級 </a:t>
            </a:r>
            <a:r>
              <a:rPr lang="en-US" altLang="zh-TW" sz="1400" dirty="0"/>
              <a:t>(</a:t>
            </a:r>
            <a:r>
              <a:rPr lang="zh-TW" altLang="en-US" sz="1400" dirty="0"/>
              <a:t>每一列代表一個人</a:t>
            </a:r>
            <a:r>
              <a:rPr lang="en-US" altLang="zh-TW" sz="1400" dirty="0"/>
              <a:t>)</a:t>
            </a:r>
            <a:endParaRPr lang="zh-TW" altLang="en-US" sz="1400" dirty="0"/>
          </a:p>
          <a:p>
            <a:pPr lvl="2"/>
            <a:r>
              <a:rPr lang="zh-TW" altLang="en-US" sz="1400" dirty="0"/>
              <a:t>欄位：年齡、性別、</a:t>
            </a:r>
            <a:r>
              <a:rPr lang="en-US" sz="1400" dirty="0"/>
              <a:t>BMI、</a:t>
            </a:r>
            <a:r>
              <a:rPr lang="zh-TW" altLang="en-US" sz="1400" dirty="0"/>
              <a:t>血糖分類、</a:t>
            </a:r>
            <a:r>
              <a:rPr lang="en-US" altLang="zh-CN" sz="1400" dirty="0"/>
              <a:t>……</a:t>
            </a:r>
            <a:r>
              <a:rPr lang="zh-TW" altLang="en-US" sz="1400" dirty="0"/>
              <a:t> 、是否中風 </a:t>
            </a:r>
            <a:r>
              <a:rPr lang="en-US" altLang="zh-TW" sz="1400" dirty="0"/>
              <a:t>(</a:t>
            </a:r>
            <a:r>
              <a:rPr lang="en-US" sz="1400" dirty="0"/>
              <a:t>stroke)</a:t>
            </a:r>
          </a:p>
          <a:p>
            <a:endParaRPr lang="en-TW" dirty="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0A519FA8-6369-BEFD-AFCB-B26C8049FDAA}"/>
              </a:ext>
            </a:extLst>
          </p:cNvPr>
          <p:cNvSpPr/>
          <p:nvPr/>
        </p:nvSpPr>
        <p:spPr>
          <a:xfrm>
            <a:off x="2284228" y="5769168"/>
            <a:ext cx="6097771" cy="1027812"/>
          </a:xfrm>
          <a:prstGeom prst="roundRect">
            <a:avLst>
              <a:gd name="adj" fmla="val 2849"/>
            </a:avLst>
          </a:prstGeom>
          <a:noFill/>
          <a:ln w="19050" cap="flat" cmpd="sng" algn="ctr">
            <a:solidFill>
              <a:srgbClr val="AECDE7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707030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8C864E1-79DA-8FBF-CD97-A218A082AE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4128" y="228600"/>
            <a:ext cx="5669329" cy="856561"/>
          </a:xfrm>
        </p:spPr>
        <p:txBody>
          <a:bodyPr>
            <a:normAutofit/>
          </a:bodyPr>
          <a:lstStyle/>
          <a:p>
            <a:r>
              <a:rPr lang="en-US" dirty="0"/>
              <a:t>Data Modeling</a:t>
            </a:r>
            <a:r>
              <a:rPr lang="zh-CN" altLang="en-US" dirty="0"/>
              <a:t> </a:t>
            </a:r>
            <a:r>
              <a:rPr lang="zh-TW" altLang="en-US" dirty="0"/>
              <a:t>星型模型</a:t>
            </a:r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1D8DBBD0-D5EC-3AD8-F897-E6A8E10B21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2095" r="3541" b="7900"/>
          <a:stretch>
            <a:fillRect/>
          </a:stretch>
        </p:blipFill>
        <p:spPr>
          <a:xfrm>
            <a:off x="1835810" y="1643743"/>
            <a:ext cx="7953650" cy="506954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BE3FCC9-FECA-FB1E-E4C1-90696AB3BD00}"/>
              </a:ext>
            </a:extLst>
          </p:cNvPr>
          <p:cNvSpPr txBox="1"/>
          <p:nvPr/>
        </p:nvSpPr>
        <p:spPr>
          <a:xfrm>
            <a:off x="4922069" y="2306415"/>
            <a:ext cx="12971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002060"/>
                </a:solidFill>
              </a:rPr>
              <a:t>事實表</a:t>
            </a:r>
            <a:r>
              <a:rPr lang="zh-CN" altLang="en-US" dirty="0">
                <a:solidFill>
                  <a:srgbClr val="002060"/>
                </a:solidFill>
              </a:rPr>
              <a:t> </a:t>
            </a:r>
            <a:endParaRPr lang="en-US" altLang="zh-CN" dirty="0">
              <a:solidFill>
                <a:srgbClr val="002060"/>
              </a:solidFill>
            </a:endParaRPr>
          </a:p>
          <a:p>
            <a:r>
              <a:rPr lang="en-US" altLang="zh-CN" dirty="0" err="1">
                <a:solidFill>
                  <a:srgbClr val="002060"/>
                </a:solidFill>
              </a:rPr>
              <a:t>fact_stroke</a:t>
            </a:r>
            <a:endParaRPr lang="en-TW" dirty="0">
              <a:solidFill>
                <a:srgbClr val="00206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E80D78-88BF-4AAC-CA9E-2F9280120FA1}"/>
              </a:ext>
            </a:extLst>
          </p:cNvPr>
          <p:cNvSpPr txBox="1"/>
          <p:nvPr/>
        </p:nvSpPr>
        <p:spPr>
          <a:xfrm>
            <a:off x="1947833" y="997412"/>
            <a:ext cx="21307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rgbClr val="002060"/>
                </a:solidFill>
              </a:rPr>
              <a:t>維度表</a:t>
            </a:r>
            <a:r>
              <a:rPr lang="zh-CN" altLang="en-US" dirty="0">
                <a:solidFill>
                  <a:srgbClr val="002060"/>
                </a:solidFill>
              </a:rPr>
              <a:t> </a:t>
            </a:r>
            <a:endParaRPr lang="en-US" altLang="zh-CN" dirty="0">
              <a:solidFill>
                <a:srgbClr val="002060"/>
              </a:solidFill>
            </a:endParaRPr>
          </a:p>
          <a:p>
            <a:r>
              <a:rPr lang="en-US" altLang="zh-CN" dirty="0">
                <a:solidFill>
                  <a:srgbClr val="002060"/>
                </a:solidFill>
              </a:rPr>
              <a:t>mart</a:t>
            </a:r>
            <a:r>
              <a:rPr lang="zh-CN" altLang="en-US" dirty="0">
                <a:solidFill>
                  <a:srgbClr val="002060"/>
                </a:solidFill>
              </a:rPr>
              <a:t> </a:t>
            </a:r>
            <a:r>
              <a:rPr lang="en-US" altLang="zh-CN" dirty="0" err="1">
                <a:solidFill>
                  <a:srgbClr val="002060"/>
                </a:solidFill>
              </a:rPr>
              <a:t>age_summary</a:t>
            </a:r>
            <a:endParaRPr lang="en-TW" dirty="0">
              <a:solidFill>
                <a:srgbClr val="00206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0D25B7-94E0-5D3B-5139-558C05AADD78}"/>
              </a:ext>
            </a:extLst>
          </p:cNvPr>
          <p:cNvSpPr txBox="1"/>
          <p:nvPr/>
        </p:nvSpPr>
        <p:spPr>
          <a:xfrm>
            <a:off x="1930199" y="2864996"/>
            <a:ext cx="21483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rgbClr val="002060"/>
                </a:solidFill>
              </a:rPr>
              <a:t>維度表</a:t>
            </a:r>
            <a:r>
              <a:rPr lang="zh-CN" altLang="en-US" dirty="0">
                <a:solidFill>
                  <a:srgbClr val="002060"/>
                </a:solidFill>
              </a:rPr>
              <a:t> </a:t>
            </a:r>
            <a:endParaRPr lang="en-US" altLang="zh-CN" dirty="0">
              <a:solidFill>
                <a:srgbClr val="002060"/>
              </a:solidFill>
            </a:endParaRPr>
          </a:p>
          <a:p>
            <a:r>
              <a:rPr lang="en-US" altLang="zh-CN" dirty="0">
                <a:solidFill>
                  <a:srgbClr val="002060"/>
                </a:solidFill>
              </a:rPr>
              <a:t>mart</a:t>
            </a:r>
            <a:r>
              <a:rPr lang="zh-CN" altLang="en-US" dirty="0">
                <a:solidFill>
                  <a:srgbClr val="002060"/>
                </a:solidFill>
              </a:rPr>
              <a:t> </a:t>
            </a:r>
            <a:r>
              <a:rPr lang="en-US" altLang="zh-CN" dirty="0" err="1">
                <a:solidFill>
                  <a:srgbClr val="002060"/>
                </a:solidFill>
              </a:rPr>
              <a:t>bmi_summary</a:t>
            </a:r>
            <a:endParaRPr lang="en-TW" dirty="0">
              <a:solidFill>
                <a:srgbClr val="00206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7B46BC-DC06-5B28-32C2-57152970BE87}"/>
              </a:ext>
            </a:extLst>
          </p:cNvPr>
          <p:cNvSpPr txBox="1"/>
          <p:nvPr/>
        </p:nvSpPr>
        <p:spPr>
          <a:xfrm>
            <a:off x="1869714" y="4732580"/>
            <a:ext cx="25506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rgbClr val="002060"/>
                </a:solidFill>
              </a:rPr>
              <a:t>維度表</a:t>
            </a:r>
            <a:r>
              <a:rPr lang="zh-CN" altLang="en-US" dirty="0">
                <a:solidFill>
                  <a:srgbClr val="002060"/>
                </a:solidFill>
              </a:rPr>
              <a:t> </a:t>
            </a:r>
            <a:endParaRPr lang="en-US" altLang="zh-CN" dirty="0">
              <a:solidFill>
                <a:srgbClr val="002060"/>
              </a:solidFill>
            </a:endParaRPr>
          </a:p>
          <a:p>
            <a:r>
              <a:rPr lang="en-US" altLang="zh-CN" dirty="0">
                <a:solidFill>
                  <a:srgbClr val="002060"/>
                </a:solidFill>
              </a:rPr>
              <a:t>mart</a:t>
            </a:r>
            <a:r>
              <a:rPr lang="zh-CN" altLang="en-US" dirty="0">
                <a:solidFill>
                  <a:srgbClr val="002060"/>
                </a:solidFill>
              </a:rPr>
              <a:t> </a:t>
            </a:r>
            <a:r>
              <a:rPr lang="en-US" altLang="zh-CN" dirty="0" err="1">
                <a:solidFill>
                  <a:srgbClr val="002060"/>
                </a:solidFill>
              </a:rPr>
              <a:t>glucose_summary</a:t>
            </a:r>
            <a:endParaRPr lang="en-TW" dirty="0">
              <a:solidFill>
                <a:srgbClr val="00206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EDDDA9-B05E-A42F-AC3D-275F0F2B612E}"/>
              </a:ext>
            </a:extLst>
          </p:cNvPr>
          <p:cNvSpPr txBox="1"/>
          <p:nvPr/>
        </p:nvSpPr>
        <p:spPr>
          <a:xfrm>
            <a:off x="7837714" y="3651197"/>
            <a:ext cx="26917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rgbClr val="002060"/>
                </a:solidFill>
              </a:rPr>
              <a:t>維度表</a:t>
            </a:r>
            <a:r>
              <a:rPr lang="zh-CN" altLang="en-US" dirty="0">
                <a:solidFill>
                  <a:srgbClr val="002060"/>
                </a:solidFill>
              </a:rPr>
              <a:t> </a:t>
            </a:r>
            <a:endParaRPr lang="en-US" altLang="zh-CN" dirty="0">
              <a:solidFill>
                <a:srgbClr val="002060"/>
              </a:solidFill>
            </a:endParaRPr>
          </a:p>
          <a:p>
            <a:r>
              <a:rPr lang="en-US" altLang="zh-CN" dirty="0">
                <a:solidFill>
                  <a:srgbClr val="002060"/>
                </a:solidFill>
              </a:rPr>
              <a:t>mart</a:t>
            </a:r>
            <a:r>
              <a:rPr lang="zh-CN" altLang="en-US" dirty="0">
                <a:solidFill>
                  <a:srgbClr val="002060"/>
                </a:solidFill>
              </a:rPr>
              <a:t> </a:t>
            </a:r>
            <a:r>
              <a:rPr lang="en-US" altLang="zh-CN" dirty="0" err="1">
                <a:solidFill>
                  <a:srgbClr val="002060"/>
                </a:solidFill>
              </a:rPr>
              <a:t>marriage_summary</a:t>
            </a:r>
            <a:endParaRPr lang="en-TW" dirty="0">
              <a:solidFill>
                <a:srgbClr val="00206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43E1C3-71C6-6047-7A5F-EAD534EE8D9D}"/>
              </a:ext>
            </a:extLst>
          </p:cNvPr>
          <p:cNvSpPr txBox="1"/>
          <p:nvPr/>
        </p:nvSpPr>
        <p:spPr>
          <a:xfrm>
            <a:off x="7593212" y="1698389"/>
            <a:ext cx="24705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rgbClr val="002060"/>
                </a:solidFill>
              </a:rPr>
              <a:t>維度表</a:t>
            </a:r>
            <a:r>
              <a:rPr lang="zh-CN" altLang="en-US" dirty="0">
                <a:solidFill>
                  <a:srgbClr val="002060"/>
                </a:solidFill>
              </a:rPr>
              <a:t> </a:t>
            </a:r>
            <a:endParaRPr lang="en-US" altLang="zh-CN" dirty="0">
              <a:solidFill>
                <a:srgbClr val="002060"/>
              </a:solidFill>
            </a:endParaRPr>
          </a:p>
          <a:p>
            <a:r>
              <a:rPr lang="en-US" altLang="zh-CN" dirty="0">
                <a:solidFill>
                  <a:srgbClr val="002060"/>
                </a:solidFill>
              </a:rPr>
              <a:t>mart</a:t>
            </a:r>
            <a:r>
              <a:rPr lang="zh-CN" altLang="en-US" dirty="0">
                <a:solidFill>
                  <a:srgbClr val="002060"/>
                </a:solidFill>
              </a:rPr>
              <a:t> </a:t>
            </a:r>
            <a:r>
              <a:rPr lang="en-US" altLang="zh-CN" dirty="0" err="1">
                <a:solidFill>
                  <a:srgbClr val="002060"/>
                </a:solidFill>
              </a:rPr>
              <a:t>gender_summary</a:t>
            </a:r>
            <a:endParaRPr lang="en-TW" dirty="0">
              <a:solidFill>
                <a:srgbClr val="002060"/>
              </a:solidFill>
            </a:endParaRPr>
          </a:p>
        </p:txBody>
      </p:sp>
      <p:pic>
        <p:nvPicPr>
          <p:cNvPr id="11" name="Picture 10" descr="A computer screen with several folders connected to it&#10;&#10;AI-generated content may be incorrect.">
            <a:extLst>
              <a:ext uri="{FF2B5EF4-FFF2-40B4-BE49-F238E27FC236}">
                <a16:creationId xmlns:a16="http://schemas.microsoft.com/office/drawing/2014/main" id="{4740EB98-7898-87BF-52CA-F92F492BA5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4167" y="218157"/>
            <a:ext cx="1102420" cy="1102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408851"/>
      </p:ext>
    </p:extLst>
  </p:cSld>
  <p:clrMapOvr>
    <a:masterClrMapping/>
  </p:clrMapOvr>
</p:sld>
</file>

<file path=ppt/theme/theme1.xml><?xml version="1.0" encoding="utf-8"?>
<a:theme xmlns:a="http://schemas.openxmlformats.org/drawingml/2006/main" name="DashVTI">
  <a:themeElements>
    <a:clrScheme name="DashVTI">
      <a:dk1>
        <a:sysClr val="windowText" lastClr="000000"/>
      </a:dk1>
      <a:lt1>
        <a:sysClr val="window" lastClr="FFFFFF"/>
      </a:lt1>
      <a:dk2>
        <a:srgbClr val="0D1C3B"/>
      </a:dk2>
      <a:lt2>
        <a:srgbClr val="F5F2F9"/>
      </a:lt2>
      <a:accent1>
        <a:srgbClr val="1973EB"/>
      </a:accent1>
      <a:accent2>
        <a:srgbClr val="25C8A2"/>
      </a:accent2>
      <a:accent3>
        <a:srgbClr val="BF8ED1"/>
      </a:accent3>
      <a:accent4>
        <a:srgbClr val="FE733C"/>
      </a:accent4>
      <a:accent5>
        <a:srgbClr val="FE5A5A"/>
      </a:accent5>
      <a:accent6>
        <a:srgbClr val="1AC16E"/>
      </a:accent6>
      <a:hlink>
        <a:srgbClr val="1AC16E"/>
      </a:hlink>
      <a:folHlink>
        <a:srgbClr val="00B0F0"/>
      </a:folHlink>
    </a:clrScheme>
    <a:fontScheme name="DashVTI">
      <a:majorFont>
        <a:latin typeface="Grandview Display"/>
        <a:ea typeface=""/>
        <a:cs typeface=""/>
      </a:majorFont>
      <a:minorFont>
        <a:latin typeface="Grandview Display"/>
        <a:ea typeface=""/>
        <a:cs typeface=""/>
      </a:minorFont>
    </a:fontScheme>
    <a:fmtScheme name="DashVTI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shVTI" id="{E0E31462-65AE-4087-9B94-B3347EE711B2}" vid="{CA8B31CB-369F-4872-A917-A9EAAF91827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2387</TotalTime>
  <Words>1393</Words>
  <Application>Microsoft Macintosh PowerPoint</Application>
  <PresentationFormat>Widescreen</PresentationFormat>
  <Paragraphs>320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6" baseType="lpstr">
      <vt:lpstr>新細明體</vt:lpstr>
      <vt:lpstr>Songti TC</vt:lpstr>
      <vt:lpstr>Times</vt:lpstr>
      <vt:lpstr>Annai MN</vt:lpstr>
      <vt:lpstr>Aptos Display</vt:lpstr>
      <vt:lpstr>Arial</vt:lpstr>
      <vt:lpstr>Arial Rounded MT Bold</vt:lpstr>
      <vt:lpstr>Grandview Display</vt:lpstr>
      <vt:lpstr>Symbol</vt:lpstr>
      <vt:lpstr>DashVTI</vt:lpstr>
      <vt:lpstr>腦中風數據分析  Stroke Analytics  Personal Risk &amp; National Trends  </vt:lpstr>
      <vt:lpstr>PowerPoint Presentation</vt:lpstr>
      <vt:lpstr>Raw: Kaggle – Stroke Prediction Dataset </vt:lpstr>
      <vt:lpstr>ETL的流程</vt:lpstr>
      <vt:lpstr>Staging  清洗原始表  </vt:lpstr>
      <vt:lpstr> Intermediate 特徵工程 </vt:lpstr>
      <vt:lpstr>Mart 聚合 </vt:lpstr>
      <vt:lpstr>Data Modeling </vt:lpstr>
      <vt:lpstr>Data Modeling 星型模型</vt:lpstr>
      <vt:lpstr>Power BI 分析報表</vt:lpstr>
      <vt:lpstr>PowerPoint Presentation</vt:lpstr>
      <vt:lpstr>Data Modeling - 特徵表</vt:lpstr>
      <vt:lpstr>PowerPoint Presentation</vt:lpstr>
      <vt:lpstr>機器學習模組 -單獨模型訓練與預測部分 </vt:lpstr>
      <vt:lpstr>結果 - 特徵重要性  (Feature Importance via SHAP) </vt:lpstr>
      <vt:lpstr>機器學習預測平台 </vt:lpstr>
      <vt:lpstr>PowerPoint Presentation</vt:lpstr>
      <vt:lpstr>PowerPoint Presentation</vt:lpstr>
      <vt:lpstr>dbt 分層建模 (Layered Modeling)</vt:lpstr>
      <vt:lpstr>衛生福利部–腦血管疾病死亡資料   Kaggle – Stroke Prediction Dataset   PowerBI - 可視化    腦血管疾病風險預測平台   簡報    Github  </vt:lpstr>
      <vt:lpstr>機器學習-建模</vt:lpstr>
      <vt:lpstr>中風風險預測 – 模型比較</vt:lpstr>
      <vt:lpstr>Logistic Regression (邏輯迴歸) </vt:lpstr>
      <vt:lpstr> AI 學習與模型分析成果 </vt:lpstr>
      <vt:lpstr>混淆矩陣</vt:lpstr>
      <vt:lpstr>特徵解釋（SHAP）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dancingpanda</dc:creator>
  <cp:lastModifiedBy>dancingpanda</cp:lastModifiedBy>
  <cp:revision>6</cp:revision>
  <dcterms:created xsi:type="dcterms:W3CDTF">2025-09-16T04:21:24Z</dcterms:created>
  <dcterms:modified xsi:type="dcterms:W3CDTF">2025-09-18T11:58:22Z</dcterms:modified>
</cp:coreProperties>
</file>